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707" r:id="rId1"/>
  </p:sldMasterIdLst>
  <p:notesMasterIdLst>
    <p:notesMasterId r:id="rId17"/>
  </p:notesMasterIdLst>
  <p:handoutMasterIdLst>
    <p:handoutMasterId r:id="rId18"/>
  </p:handoutMasterIdLst>
  <p:sldIdLst>
    <p:sldId id="257" r:id="rId2"/>
    <p:sldId id="364" r:id="rId3"/>
    <p:sldId id="342" r:id="rId4"/>
    <p:sldId id="350" r:id="rId5"/>
    <p:sldId id="344" r:id="rId6"/>
    <p:sldId id="354" r:id="rId7"/>
    <p:sldId id="357" r:id="rId8"/>
    <p:sldId id="355" r:id="rId9"/>
    <p:sldId id="363" r:id="rId10"/>
    <p:sldId id="356" r:id="rId11"/>
    <p:sldId id="362" r:id="rId12"/>
    <p:sldId id="359" r:id="rId13"/>
    <p:sldId id="360" r:id="rId14"/>
    <p:sldId id="361" r:id="rId15"/>
    <p:sldId id="348" r:id="rId16"/>
  </p:sldIdLst>
  <p:sldSz cx="9144000" cy="6858000" type="screen4x3"/>
  <p:notesSz cx="6718300" cy="10121900"/>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5pPr>
    <a:lvl6pPr marL="2286000" algn="l" defTabSz="914400" rtl="0" eaLnBrk="1" latinLnBrk="0" hangingPunct="1">
      <a:defRPr sz="2400" kern="1200">
        <a:solidFill>
          <a:schemeClr val="tx1"/>
        </a:solidFill>
        <a:latin typeface="Arial" charset="0"/>
        <a:ea typeface="ＭＳ Ｐゴシック" pitchFamily="64" charset="-128"/>
        <a:cs typeface="+mn-cs"/>
      </a:defRPr>
    </a:lvl6pPr>
    <a:lvl7pPr marL="2743200" algn="l" defTabSz="914400" rtl="0" eaLnBrk="1" latinLnBrk="0" hangingPunct="1">
      <a:defRPr sz="2400" kern="1200">
        <a:solidFill>
          <a:schemeClr val="tx1"/>
        </a:solidFill>
        <a:latin typeface="Arial" charset="0"/>
        <a:ea typeface="ＭＳ Ｐゴシック" pitchFamily="64" charset="-128"/>
        <a:cs typeface="+mn-cs"/>
      </a:defRPr>
    </a:lvl7pPr>
    <a:lvl8pPr marL="3200400" algn="l" defTabSz="914400" rtl="0" eaLnBrk="1" latinLnBrk="0" hangingPunct="1">
      <a:defRPr sz="2400" kern="1200">
        <a:solidFill>
          <a:schemeClr val="tx1"/>
        </a:solidFill>
        <a:latin typeface="Arial" charset="0"/>
        <a:ea typeface="ＭＳ Ｐゴシック" pitchFamily="64" charset="-128"/>
        <a:cs typeface="+mn-cs"/>
      </a:defRPr>
    </a:lvl8pPr>
    <a:lvl9pPr marL="3657600" algn="l" defTabSz="914400" rtl="0" eaLnBrk="1" latinLnBrk="0" hangingPunct="1">
      <a:defRPr sz="2400" kern="1200">
        <a:solidFill>
          <a:schemeClr val="tx1"/>
        </a:solidFill>
        <a:latin typeface="Arial" charset="0"/>
        <a:ea typeface="ＭＳ Ｐゴシック" pitchFamily="64" charset="-128"/>
        <a:cs typeface="+mn-cs"/>
      </a:defRPr>
    </a:lvl9pPr>
  </p:defaultTextStyle>
  <p:extLst>
    <p:ext uri="{521415D9-36F7-43E2-AB2F-B90AF26B5E84}">
      <p14:sectionLst xmlns:p14="http://schemas.microsoft.com/office/powerpoint/2010/main">
        <p14:section name="Default Section" id="{2E9426B3-3843-46B9-8C39-4D0EB6C7F1FE}">
          <p14:sldIdLst>
            <p14:sldId id="257"/>
            <p14:sldId id="364"/>
          </p14:sldIdLst>
        </p14:section>
        <p14:section name="Requirements Validation" id="{331586BA-BEF1-4594-BE5B-F1C9BA9B2F2B}">
          <p14:sldIdLst>
            <p14:sldId id="342"/>
            <p14:sldId id="350"/>
            <p14:sldId id="344"/>
          </p14:sldIdLst>
        </p14:section>
        <p14:section name="Requirements Management" id="{89BA90BD-0112-4192-9DE7-E9AD414D009D}">
          <p14:sldIdLst>
            <p14:sldId id="354"/>
            <p14:sldId id="357"/>
            <p14:sldId id="355"/>
            <p14:sldId id="363"/>
            <p14:sldId id="356"/>
            <p14:sldId id="362"/>
            <p14:sldId id="359"/>
            <p14:sldId id="360"/>
          </p14:sldIdLst>
        </p14:section>
        <p14:section name="Untitled Section" id="{705411D9-8635-4A36-B8F0-867BE057EC45}">
          <p14:sldIdLst>
            <p14:sldId id="361"/>
            <p14:sldId id="34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7" autoAdjust="0"/>
    <p:restoredTop sz="94719" autoAdjust="0"/>
  </p:normalViewPr>
  <p:slideViewPr>
    <p:cSldViewPr>
      <p:cViewPr>
        <p:scale>
          <a:sx n="70" d="100"/>
          <a:sy n="70" d="100"/>
        </p:scale>
        <p:origin x="-1572" y="-4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0" y="4"/>
            <a:ext cx="2910854" cy="506732"/>
          </a:xfrm>
          <a:prstGeom prst="rect">
            <a:avLst/>
          </a:prstGeom>
          <a:noFill/>
          <a:ln w="9525">
            <a:noFill/>
            <a:miter lim="800000"/>
            <a:headEnd/>
            <a:tailEnd/>
          </a:ln>
          <a:effectLst/>
        </p:spPr>
        <p:txBody>
          <a:bodyPr vert="horz" wrap="square" lIns="96628" tIns="48314" rIns="96628" bIns="48314" numCol="1" anchor="t" anchorCtr="0" compatLnSpc="1">
            <a:prstTxWarp prst="textNoShape">
              <a:avLst/>
            </a:prstTxWarp>
          </a:bodyPr>
          <a:lstStyle>
            <a:lvl1pPr defTabSz="966319">
              <a:defRPr sz="1300"/>
            </a:lvl1pPr>
          </a:lstStyle>
          <a:p>
            <a:r>
              <a:rPr lang="en-US" smtClean="0"/>
              <a:t>Requirments Validation and Management</a:t>
            </a:r>
            <a:endParaRPr lang="en-US"/>
          </a:p>
        </p:txBody>
      </p:sp>
      <p:sp>
        <p:nvSpPr>
          <p:cNvPr id="69635" name="Rectangle 3"/>
          <p:cNvSpPr>
            <a:spLocks noGrp="1" noChangeArrowheads="1"/>
          </p:cNvSpPr>
          <p:nvPr>
            <p:ph type="dt" sz="quarter" idx="1"/>
          </p:nvPr>
        </p:nvSpPr>
        <p:spPr bwMode="auto">
          <a:xfrm>
            <a:off x="3805911" y="4"/>
            <a:ext cx="2910854" cy="506732"/>
          </a:xfrm>
          <a:prstGeom prst="rect">
            <a:avLst/>
          </a:prstGeom>
          <a:noFill/>
          <a:ln w="9525">
            <a:noFill/>
            <a:miter lim="800000"/>
            <a:headEnd/>
            <a:tailEnd/>
          </a:ln>
          <a:effectLst/>
        </p:spPr>
        <p:txBody>
          <a:bodyPr vert="horz" wrap="square" lIns="96628" tIns="48314" rIns="96628" bIns="48314" numCol="1" anchor="t" anchorCtr="0" compatLnSpc="1">
            <a:prstTxWarp prst="textNoShape">
              <a:avLst/>
            </a:prstTxWarp>
          </a:bodyPr>
          <a:lstStyle>
            <a:lvl1pPr algn="r" defTabSz="966319">
              <a:defRPr sz="1300"/>
            </a:lvl1pPr>
          </a:lstStyle>
          <a:p>
            <a:r>
              <a:rPr lang="en-US" smtClean="0"/>
              <a:t>Saturday Apr 16, 2011</a:t>
            </a:r>
            <a:endParaRPr lang="en-US"/>
          </a:p>
        </p:txBody>
      </p:sp>
      <p:sp>
        <p:nvSpPr>
          <p:cNvPr id="69636" name="Rectangle 4"/>
          <p:cNvSpPr>
            <a:spLocks noGrp="1" noChangeArrowheads="1"/>
          </p:cNvSpPr>
          <p:nvPr>
            <p:ph type="ftr" sz="quarter" idx="2"/>
          </p:nvPr>
        </p:nvSpPr>
        <p:spPr bwMode="auto">
          <a:xfrm>
            <a:off x="0" y="9613578"/>
            <a:ext cx="2910854" cy="506732"/>
          </a:xfrm>
          <a:prstGeom prst="rect">
            <a:avLst/>
          </a:prstGeom>
          <a:noFill/>
          <a:ln w="9525">
            <a:noFill/>
            <a:miter lim="800000"/>
            <a:headEnd/>
            <a:tailEnd/>
          </a:ln>
          <a:effectLst/>
        </p:spPr>
        <p:txBody>
          <a:bodyPr vert="horz" wrap="square" lIns="96628" tIns="48314" rIns="96628" bIns="48314" numCol="1" anchor="b" anchorCtr="0" compatLnSpc="1">
            <a:prstTxWarp prst="textNoShape">
              <a:avLst/>
            </a:prstTxWarp>
          </a:bodyPr>
          <a:lstStyle>
            <a:lvl1pPr defTabSz="966319">
              <a:defRPr sz="1300"/>
            </a:lvl1pPr>
          </a:lstStyle>
          <a:p>
            <a:r>
              <a:rPr lang="en-US" smtClean="0"/>
              <a:t>SWE 205: Introduction to Software Engineering</a:t>
            </a:r>
            <a:endParaRPr lang="en-US"/>
          </a:p>
        </p:txBody>
      </p:sp>
      <p:sp>
        <p:nvSpPr>
          <p:cNvPr id="69637" name="Rectangle 5"/>
          <p:cNvSpPr>
            <a:spLocks noGrp="1" noChangeArrowheads="1"/>
          </p:cNvSpPr>
          <p:nvPr>
            <p:ph type="sldNum" sz="quarter" idx="3"/>
          </p:nvPr>
        </p:nvSpPr>
        <p:spPr bwMode="auto">
          <a:xfrm>
            <a:off x="3805911" y="9613578"/>
            <a:ext cx="2910854" cy="506732"/>
          </a:xfrm>
          <a:prstGeom prst="rect">
            <a:avLst/>
          </a:prstGeom>
          <a:noFill/>
          <a:ln w="9525">
            <a:noFill/>
            <a:miter lim="800000"/>
            <a:headEnd/>
            <a:tailEnd/>
          </a:ln>
          <a:effectLst/>
        </p:spPr>
        <p:txBody>
          <a:bodyPr vert="horz" wrap="square" lIns="96628" tIns="48314" rIns="96628" bIns="48314" numCol="1" anchor="b" anchorCtr="0" compatLnSpc="1">
            <a:prstTxWarp prst="textNoShape">
              <a:avLst/>
            </a:prstTxWarp>
          </a:bodyPr>
          <a:lstStyle>
            <a:lvl1pPr algn="r" defTabSz="966319">
              <a:defRPr sz="1300"/>
            </a:lvl1pPr>
          </a:lstStyle>
          <a:p>
            <a:fld id="{FCC9BE4C-DB34-4927-840B-7FF8C2387A2D}" type="slidenum">
              <a:rPr lang="en-US"/>
              <a:pPr/>
              <a:t>‹#›</a:t>
            </a:fld>
            <a:endParaRPr lang="en-US"/>
          </a:p>
        </p:txBody>
      </p:sp>
    </p:spTree>
    <p:extLst>
      <p:ext uri="{BB962C8B-B14F-4D97-AF65-F5344CB8AC3E}">
        <p14:creationId xmlns:p14="http://schemas.microsoft.com/office/powerpoint/2010/main" val="212651520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4"/>
            <a:ext cx="2910854" cy="506732"/>
          </a:xfrm>
          <a:prstGeom prst="rect">
            <a:avLst/>
          </a:prstGeom>
          <a:noFill/>
          <a:ln w="9525">
            <a:noFill/>
            <a:miter lim="800000"/>
            <a:headEnd/>
            <a:tailEnd/>
          </a:ln>
        </p:spPr>
        <p:txBody>
          <a:bodyPr vert="horz" wrap="square" lIns="96628" tIns="48314" rIns="96628" bIns="48314" numCol="1" anchor="t" anchorCtr="0" compatLnSpc="1">
            <a:prstTxWarp prst="textNoShape">
              <a:avLst/>
            </a:prstTxWarp>
          </a:bodyPr>
          <a:lstStyle>
            <a:lvl1pPr defTabSz="966319">
              <a:defRPr sz="1300"/>
            </a:lvl1pPr>
          </a:lstStyle>
          <a:p>
            <a:r>
              <a:rPr lang="en-US" smtClean="0"/>
              <a:t>Requirments Validation and Management</a:t>
            </a:r>
            <a:endParaRPr lang="en-US"/>
          </a:p>
        </p:txBody>
      </p:sp>
      <p:sp>
        <p:nvSpPr>
          <p:cNvPr id="4099" name="Rectangle 3"/>
          <p:cNvSpPr>
            <a:spLocks noGrp="1" noChangeArrowheads="1"/>
          </p:cNvSpPr>
          <p:nvPr>
            <p:ph type="dt" idx="1"/>
          </p:nvPr>
        </p:nvSpPr>
        <p:spPr bwMode="auto">
          <a:xfrm>
            <a:off x="3807446" y="4"/>
            <a:ext cx="2910854" cy="506732"/>
          </a:xfrm>
          <a:prstGeom prst="rect">
            <a:avLst/>
          </a:prstGeom>
          <a:noFill/>
          <a:ln w="9525">
            <a:noFill/>
            <a:miter lim="800000"/>
            <a:headEnd/>
            <a:tailEnd/>
          </a:ln>
        </p:spPr>
        <p:txBody>
          <a:bodyPr vert="horz" wrap="square" lIns="96628" tIns="48314" rIns="96628" bIns="48314" numCol="1" anchor="t" anchorCtr="0" compatLnSpc="1">
            <a:prstTxWarp prst="textNoShape">
              <a:avLst/>
            </a:prstTxWarp>
          </a:bodyPr>
          <a:lstStyle>
            <a:lvl1pPr algn="r" defTabSz="966319">
              <a:defRPr sz="1300"/>
            </a:lvl1pPr>
          </a:lstStyle>
          <a:p>
            <a:r>
              <a:rPr lang="en-US" smtClean="0"/>
              <a:t>Saturday Apr 16, 2011</a:t>
            </a:r>
            <a:endParaRPr lang="en-US"/>
          </a:p>
        </p:txBody>
      </p:sp>
      <p:sp>
        <p:nvSpPr>
          <p:cNvPr id="4100" name="Rectangle 4"/>
          <p:cNvSpPr>
            <a:spLocks noGrp="1" noRot="1" noChangeAspect="1" noChangeArrowheads="1" noTextEdit="1"/>
          </p:cNvSpPr>
          <p:nvPr>
            <p:ph type="sldImg" idx="2"/>
          </p:nvPr>
        </p:nvSpPr>
        <p:spPr bwMode="auto">
          <a:xfrm>
            <a:off x="828675" y="758825"/>
            <a:ext cx="5060950" cy="3795713"/>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895060" y="4807585"/>
            <a:ext cx="4928187" cy="4555811"/>
          </a:xfrm>
          <a:prstGeom prst="rect">
            <a:avLst/>
          </a:prstGeom>
          <a:noFill/>
          <a:ln w="9525">
            <a:noFill/>
            <a:miter lim="800000"/>
            <a:headEnd/>
            <a:tailEnd/>
          </a:ln>
        </p:spPr>
        <p:txBody>
          <a:bodyPr vert="horz" wrap="square" lIns="96628" tIns="48314" rIns="96628" bIns="48314"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9615170"/>
            <a:ext cx="2910854" cy="506732"/>
          </a:xfrm>
          <a:prstGeom prst="rect">
            <a:avLst/>
          </a:prstGeom>
          <a:noFill/>
          <a:ln w="9525">
            <a:noFill/>
            <a:miter lim="800000"/>
            <a:headEnd/>
            <a:tailEnd/>
          </a:ln>
        </p:spPr>
        <p:txBody>
          <a:bodyPr vert="horz" wrap="square" lIns="96628" tIns="48314" rIns="96628" bIns="48314" numCol="1" anchor="b" anchorCtr="0" compatLnSpc="1">
            <a:prstTxWarp prst="textNoShape">
              <a:avLst/>
            </a:prstTxWarp>
          </a:bodyPr>
          <a:lstStyle>
            <a:lvl1pPr defTabSz="966319">
              <a:defRPr sz="1300"/>
            </a:lvl1pPr>
          </a:lstStyle>
          <a:p>
            <a:r>
              <a:rPr lang="en-US" smtClean="0"/>
              <a:t>SWE 205: Introduction to Software Engineering</a:t>
            </a:r>
            <a:endParaRPr lang="en-US"/>
          </a:p>
        </p:txBody>
      </p:sp>
      <p:sp>
        <p:nvSpPr>
          <p:cNvPr id="4103" name="Rectangle 7"/>
          <p:cNvSpPr>
            <a:spLocks noGrp="1" noChangeArrowheads="1"/>
          </p:cNvSpPr>
          <p:nvPr>
            <p:ph type="sldNum" sz="quarter" idx="5"/>
          </p:nvPr>
        </p:nvSpPr>
        <p:spPr bwMode="auto">
          <a:xfrm>
            <a:off x="3807446" y="9615170"/>
            <a:ext cx="2910854" cy="506732"/>
          </a:xfrm>
          <a:prstGeom prst="rect">
            <a:avLst/>
          </a:prstGeom>
          <a:noFill/>
          <a:ln w="9525">
            <a:noFill/>
            <a:miter lim="800000"/>
            <a:headEnd/>
            <a:tailEnd/>
          </a:ln>
        </p:spPr>
        <p:txBody>
          <a:bodyPr vert="horz" wrap="square" lIns="96628" tIns="48314" rIns="96628" bIns="48314" numCol="1" anchor="b" anchorCtr="0" compatLnSpc="1">
            <a:prstTxWarp prst="textNoShape">
              <a:avLst/>
            </a:prstTxWarp>
          </a:bodyPr>
          <a:lstStyle>
            <a:lvl1pPr algn="r" defTabSz="966319">
              <a:defRPr sz="1300"/>
            </a:lvl1pPr>
          </a:lstStyle>
          <a:p>
            <a:fld id="{038339ED-2296-4DD2-8DDA-3E9131096126}" type="slidenum">
              <a:rPr lang="en-US"/>
              <a:pPr/>
              <a:t>‹#›</a:t>
            </a:fld>
            <a:endParaRPr lang="en-US"/>
          </a:p>
        </p:txBody>
      </p:sp>
    </p:spTree>
    <p:extLst>
      <p:ext uri="{BB962C8B-B14F-4D97-AF65-F5344CB8AC3E}">
        <p14:creationId xmlns:p14="http://schemas.microsoft.com/office/powerpoint/2010/main" val="1981498035"/>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ＭＳ Ｐゴシック" pitchFamily="64" charset="-128"/>
        <a:cs typeface="+mn-cs"/>
      </a:defRPr>
    </a:lvl1pPr>
    <a:lvl2pPr marL="457200" algn="l" rtl="0" fontAlgn="base">
      <a:spcBef>
        <a:spcPct val="30000"/>
      </a:spcBef>
      <a:spcAft>
        <a:spcPct val="0"/>
      </a:spcAft>
      <a:defRPr sz="1200" kern="1200">
        <a:solidFill>
          <a:schemeClr val="tx1"/>
        </a:solidFill>
        <a:latin typeface="Arial" charset="0"/>
        <a:ea typeface="ＭＳ Ｐゴシック" pitchFamily="64"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pitchFamily="64"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pitchFamily="64"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pitchFamily="6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83B6B6-996D-4291-89CE-BD29EAC28C53}" type="slidenum">
              <a:rPr lang="en-US"/>
              <a:pPr/>
              <a:t>1</a:t>
            </a:fld>
            <a:endParaRPr lang="en-US"/>
          </a:p>
        </p:txBody>
      </p:sp>
      <p:sp>
        <p:nvSpPr>
          <p:cNvPr id="5122" name="Rectangle 2"/>
          <p:cNvSpPr>
            <a:spLocks noGrp="1" noRot="1" noChangeAspect="1" noChangeArrowheads="1"/>
          </p:cNvSpPr>
          <p:nvPr>
            <p:ph type="sldImg"/>
          </p:nvPr>
        </p:nvSpPr>
        <p:spPr bwMode="auto">
          <a:xfrm>
            <a:off x="828675" y="758825"/>
            <a:ext cx="5060950" cy="3795713"/>
          </a:xfrm>
          <a:prstGeom prst="rect">
            <a:avLst/>
          </a:prstGeom>
          <a:solidFill>
            <a:srgbClr val="FFFFFF"/>
          </a:solidFill>
          <a:ln>
            <a:solidFill>
              <a:srgbClr val="000000"/>
            </a:solidFill>
            <a:miter lim="800000"/>
            <a:headEnd/>
            <a:tailEnd/>
          </a:ln>
        </p:spPr>
      </p:sp>
      <p:sp>
        <p:nvSpPr>
          <p:cNvPr id="5123" name="Rectangle 3"/>
          <p:cNvSpPr>
            <a:spLocks noGrp="1" noChangeArrowheads="1"/>
          </p:cNvSpPr>
          <p:nvPr>
            <p:ph type="body" idx="1"/>
          </p:nvPr>
        </p:nvSpPr>
        <p:spPr bwMode="auto">
          <a:xfrm>
            <a:off x="895060" y="4807585"/>
            <a:ext cx="4928187" cy="4555811"/>
          </a:xfrm>
          <a:prstGeom prst="rect">
            <a:avLst/>
          </a:prstGeom>
          <a:solidFill>
            <a:srgbClr val="FFFFFF"/>
          </a:solidFill>
          <a:ln>
            <a:solidFill>
              <a:srgbClr val="000000"/>
            </a:solidFill>
            <a:miter lim="800000"/>
            <a:headEnd/>
            <a:tailEnd/>
          </a:ln>
        </p:spPr>
        <p:txBody>
          <a:bodyPr lIns="96628" tIns="48314" rIns="96628" bIns="48314"/>
          <a:lstStyle/>
          <a:p>
            <a:endParaRPr lang="en-US"/>
          </a:p>
        </p:txBody>
      </p:sp>
      <p:sp>
        <p:nvSpPr>
          <p:cNvPr id="2" name="Date Placeholder 1"/>
          <p:cNvSpPr>
            <a:spLocks noGrp="1"/>
          </p:cNvSpPr>
          <p:nvPr>
            <p:ph type="dt" idx="10"/>
          </p:nvPr>
        </p:nvSpPr>
        <p:spPr/>
        <p:txBody>
          <a:bodyPr/>
          <a:lstStyle/>
          <a:p>
            <a:r>
              <a:rPr lang="en-US" smtClean="0"/>
              <a:t>Saturday Apr 16,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Requirments Validation and Management</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8229EDF0-3F77-44C6-8098-C7E0C9B71E4D}" type="slidenum">
              <a:rPr lang="ar-SA"/>
              <a:pPr/>
              <a:t>3</a:t>
            </a:fld>
            <a:endParaRPr lang="en-US"/>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endParaRPr lang="en-US" dirty="0" smtClean="0">
              <a:latin typeface="Arial" pitchFamily="34" charset="0"/>
              <a:ea typeface="ＭＳ Ｐゴシック"/>
            </a:endParaRPr>
          </a:p>
        </p:txBody>
      </p:sp>
      <p:sp>
        <p:nvSpPr>
          <p:cNvPr id="2" name="Date Placeholder 1"/>
          <p:cNvSpPr>
            <a:spLocks noGrp="1"/>
          </p:cNvSpPr>
          <p:nvPr>
            <p:ph type="dt" idx="10"/>
          </p:nvPr>
        </p:nvSpPr>
        <p:spPr/>
        <p:txBody>
          <a:bodyPr/>
          <a:lstStyle/>
          <a:p>
            <a:r>
              <a:rPr lang="en-US" smtClean="0"/>
              <a:t>Saturday Apr 16,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Requirments Validation and Management</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A650D0A4-FD35-4371-84D2-BFFA997D540E}" type="slidenum">
              <a:rPr lang="ar-SA"/>
              <a:pPr/>
              <a:t>5</a:t>
            </a:fld>
            <a:endParaRPr lang="en-US"/>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endParaRPr lang="en-US" smtClean="0">
              <a:latin typeface="Arial" pitchFamily="34" charset="0"/>
              <a:ea typeface="ＭＳ Ｐゴシック"/>
            </a:endParaRPr>
          </a:p>
        </p:txBody>
      </p:sp>
      <p:sp>
        <p:nvSpPr>
          <p:cNvPr id="2" name="Date Placeholder 1"/>
          <p:cNvSpPr>
            <a:spLocks noGrp="1"/>
          </p:cNvSpPr>
          <p:nvPr>
            <p:ph type="dt" idx="10"/>
          </p:nvPr>
        </p:nvSpPr>
        <p:spPr/>
        <p:txBody>
          <a:bodyPr/>
          <a:lstStyle/>
          <a:p>
            <a:r>
              <a:rPr lang="en-US" smtClean="0"/>
              <a:t>Saturday Apr 16,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Requirments Validation and Management</a:t>
            </a: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38339ED-2296-4DD2-8DDA-3E9131096126}" type="slidenum">
              <a:rPr lang="en-US" smtClean="0"/>
              <a:pPr/>
              <a:t>15</a:t>
            </a:fld>
            <a:endParaRPr lang="en-US"/>
          </a:p>
        </p:txBody>
      </p:sp>
      <p:sp>
        <p:nvSpPr>
          <p:cNvPr id="5" name="Date Placeholder 4"/>
          <p:cNvSpPr>
            <a:spLocks noGrp="1"/>
          </p:cNvSpPr>
          <p:nvPr>
            <p:ph type="dt" idx="11"/>
          </p:nvPr>
        </p:nvSpPr>
        <p:spPr/>
        <p:txBody>
          <a:bodyPr/>
          <a:lstStyle/>
          <a:p>
            <a:r>
              <a:rPr lang="en-US" smtClean="0"/>
              <a:t>Saturday Apr 16, 2011</a:t>
            </a:r>
            <a:endParaRPr lang="en-US"/>
          </a:p>
        </p:txBody>
      </p:sp>
      <p:sp>
        <p:nvSpPr>
          <p:cNvPr id="6" name="Footer Placeholder 5"/>
          <p:cNvSpPr>
            <a:spLocks noGrp="1"/>
          </p:cNvSpPr>
          <p:nvPr>
            <p:ph type="ftr" sz="quarter" idx="12"/>
          </p:nvPr>
        </p:nvSpPr>
        <p:spPr/>
        <p:txBody>
          <a:bodyPr/>
          <a:lstStyle/>
          <a:p>
            <a:r>
              <a:rPr lang="en-US" smtClean="0"/>
              <a:t>SWE 205: Introduction to Software Engineering</a:t>
            </a:r>
            <a:endParaRPr lang="en-US"/>
          </a:p>
        </p:txBody>
      </p:sp>
      <p:sp>
        <p:nvSpPr>
          <p:cNvPr id="7" name="Header Placeholder 6"/>
          <p:cNvSpPr>
            <a:spLocks noGrp="1"/>
          </p:cNvSpPr>
          <p:nvPr>
            <p:ph type="hdr" sz="quarter" idx="13"/>
          </p:nvPr>
        </p:nvSpPr>
        <p:spPr/>
        <p:txBody>
          <a:bodyPr/>
          <a:lstStyle/>
          <a:p>
            <a:r>
              <a:rPr lang="en-US" smtClean="0"/>
              <a:t>Requirments Validation and Management</a:t>
            </a:r>
            <a:endParaRPr lang="en-US"/>
          </a:p>
        </p:txBody>
      </p:sp>
    </p:spTree>
    <p:extLst>
      <p:ext uri="{BB962C8B-B14F-4D97-AF65-F5344CB8AC3E}">
        <p14:creationId xmlns:p14="http://schemas.microsoft.com/office/powerpoint/2010/main" val="26105711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904875" y="3648075"/>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36480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Title 7"/>
          <p:cNvSpPr>
            <a:spLocks noGrp="1"/>
          </p:cNvSpPr>
          <p:nvPr>
            <p:ph type="ctrTitle"/>
          </p:nvPr>
        </p:nvSpPr>
        <p:spPr>
          <a:xfrm>
            <a:off x="1219200" y="38862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E7B2C29E-32E2-4270-9F39-4390A601CD66}" type="slidenum">
              <a:rPr lang="en-US" smtClean="0"/>
              <a:pPr/>
              <a:t>‹#›</a:t>
            </a:fld>
            <a:endParaRPr lang="en-US"/>
          </a:p>
        </p:txBody>
      </p:sp>
    </p:spTree>
    <p:extLst>
      <p:ext uri="{BB962C8B-B14F-4D97-AF65-F5344CB8AC3E}">
        <p14:creationId xmlns:p14="http://schemas.microsoft.com/office/powerpoint/2010/main" val="3754808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 name="Straight Connector 11"/>
          <p:cNvSpPr>
            <a:spLocks noChangeShapeType="1"/>
          </p:cNvSpPr>
          <p:nvPr/>
        </p:nvSpPr>
        <p:spPr bwMode="auto">
          <a:xfrm rot="5400000">
            <a:off x="3160712" y="3324226"/>
            <a:ext cx="603567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 name="Isosceles Triangle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en-US" smtClean="0"/>
              <a:t>Click to edit Master title style</a:t>
            </a:r>
            <a:endParaRPr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2" name="Content Placeholder 11"/>
          <p:cNvSpPr>
            <a:spLocks noGrp="1"/>
          </p:cNvSpPr>
          <p:nvPr>
            <p:ph sz="quarter" idx="1"/>
          </p:nvPr>
        </p:nvSpPr>
        <p:spPr>
          <a:xfrm>
            <a:off x="304800" y="304800"/>
            <a:ext cx="5715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F5914ADA-5420-4AF6-A24C-F9C8AD1F65D5}" type="slidenum">
              <a:rPr lang="en-US" smtClean="0"/>
              <a:pPr/>
              <a:t>‹#›</a:t>
            </a:fld>
            <a:endParaRPr lang="en-US"/>
          </a:p>
        </p:txBody>
      </p:sp>
    </p:spTree>
    <p:extLst>
      <p:ext uri="{BB962C8B-B14F-4D97-AF65-F5344CB8AC3E}">
        <p14:creationId xmlns:p14="http://schemas.microsoft.com/office/powerpoint/2010/main" val="39025251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 name="Isosceles Triangle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4F2A3623-FFC2-4AF2-AFDE-FFB509E453A1}" type="slidenum">
              <a:rPr lang="en-US" smtClean="0"/>
              <a:pPr/>
              <a:t>‹#›</a:t>
            </a:fld>
            <a:endParaRPr lang="en-US"/>
          </a:p>
        </p:txBody>
      </p:sp>
    </p:spTree>
    <p:extLst>
      <p:ext uri="{BB962C8B-B14F-4D97-AF65-F5344CB8AC3E}">
        <p14:creationId xmlns:p14="http://schemas.microsoft.com/office/powerpoint/2010/main" val="32374037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22"/>
          <p:cNvSpPr>
            <a:spLocks noGrp="1"/>
          </p:cNvSpPr>
          <p:nvPr>
            <p:ph type="sldNum" sz="quarter" idx="12"/>
          </p:nvPr>
        </p:nvSpPr>
        <p:spPr/>
        <p:txBody>
          <a:bodyPr/>
          <a:lstStyle>
            <a:lvl1pPr>
              <a:defRPr/>
            </a:lvl1pPr>
          </a:lstStyle>
          <a:p>
            <a:fld id="{5E4AB6B8-1CDB-4ADC-A8AD-989BE178929B}" type="slidenum">
              <a:rPr lang="en-US" smtClean="0"/>
              <a:pPr/>
              <a:t>‹#›</a:t>
            </a:fld>
            <a:endParaRPr lang="en-US"/>
          </a:p>
        </p:txBody>
      </p:sp>
    </p:spTree>
    <p:extLst>
      <p:ext uri="{BB962C8B-B14F-4D97-AF65-F5344CB8AC3E}">
        <p14:creationId xmlns:p14="http://schemas.microsoft.com/office/powerpoint/2010/main" val="252666839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 name="Isosceles Triangle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Straight Connector 14"/>
          <p:cNvSpPr>
            <a:spLocks noChangeShapeType="1"/>
          </p:cNvSpPr>
          <p:nvPr/>
        </p:nvSpPr>
        <p:spPr bwMode="auto">
          <a:xfrm rot="5400000">
            <a:off x="3630612" y="3201988"/>
            <a:ext cx="585152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8" name="Footer Placeholder 4"/>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202A4DFF-0E0E-4841-AB88-FC5AFA58D77B}" type="slidenum">
              <a:rPr lang="en-US" smtClean="0"/>
              <a:pPr/>
              <a:t>‹#›</a:t>
            </a:fld>
            <a:endParaRPr lang="en-US"/>
          </a:p>
        </p:txBody>
      </p:sp>
    </p:spTree>
    <p:extLst>
      <p:ext uri="{BB962C8B-B14F-4D97-AF65-F5344CB8AC3E}">
        <p14:creationId xmlns:p14="http://schemas.microsoft.com/office/powerpoint/2010/main" val="176270789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cSld name="1_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1685925"/>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22860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a:prstGeom prst="rect">
            <a:avLst/>
          </a:prstGeom>
        </p:spPr>
        <p:txBody>
          <a:bodyPr/>
          <a:lstStyle>
            <a:lvl1pPr>
              <a:defRPr sz="1400"/>
            </a:lvl1pPr>
          </a:lstStyle>
          <a:p>
            <a:endParaRPr lang="en-US"/>
          </a:p>
        </p:txBody>
      </p:sp>
      <p:sp>
        <p:nvSpPr>
          <p:cNvPr id="17" name="Footer Placeholder 16"/>
          <p:cNvSpPr>
            <a:spLocks noGrp="1"/>
          </p:cNvSpPr>
          <p:nvPr>
            <p:ph type="ftr" sz="quarter" idx="11"/>
          </p:nvPr>
        </p:nvSpPr>
        <p:spPr>
          <a:xfrm>
            <a:off x="2898648" y="6355080"/>
            <a:ext cx="3474720" cy="365760"/>
          </a:xfrm>
          <a:prstGeom prst="rect">
            <a:avLst/>
          </a:prstGeom>
        </p:spPr>
        <p:txBody>
          <a:bodyPr/>
          <a:lstStyle/>
          <a:p>
            <a:endParaRPr lang="en-US"/>
          </a:p>
        </p:txBody>
      </p:sp>
      <p:sp>
        <p:nvSpPr>
          <p:cNvPr id="29" name="Slide Number Placeholder 28"/>
          <p:cNvSpPr>
            <a:spLocks noGrp="1"/>
          </p:cNvSpPr>
          <p:nvPr>
            <p:ph type="sldNum" sz="quarter" idx="12"/>
          </p:nvPr>
        </p:nvSpPr>
        <p:spPr>
          <a:xfrm>
            <a:off x="1216152" y="6355080"/>
            <a:ext cx="1219200" cy="365760"/>
          </a:xfrm>
        </p:spPr>
        <p:txBody>
          <a:bodyPr/>
          <a:lstStyle/>
          <a:p>
            <a:fld id="{A0645F56-87C8-49AE-AB69-38FEEA9AA94F}" type="slidenum">
              <a:rPr lang="en-US" smtClean="0"/>
              <a:pPr/>
              <a:t>‹#›</a:t>
            </a:fld>
            <a:endParaRPr lang="en-US"/>
          </a:p>
        </p:txBody>
      </p:sp>
      <p:sp>
        <p:nvSpPr>
          <p:cNvPr id="4" name="Text Placeholder 3"/>
          <p:cNvSpPr>
            <a:spLocks noGrp="1"/>
          </p:cNvSpPr>
          <p:nvPr>
            <p:ph type="body" sz="quarter" idx="13"/>
          </p:nvPr>
        </p:nvSpPr>
        <p:spPr>
          <a:xfrm>
            <a:off x="1219200" y="2819400"/>
            <a:ext cx="6858000"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02589509"/>
      </p:ext>
    </p:extLst>
  </p:cSld>
  <p:clrMapOvr>
    <a:masterClrMapping/>
  </p:clrMapOvr>
  <p:timing>
    <p:tnLst>
      <p:par>
        <p:cTn id="1" dur="indefinite" restart="never" nodeType="tmRoot"/>
      </p:par>
    </p:tnLst>
  </p:timing>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New">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17780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A0645F56-87C8-49AE-AB69-38FEEA9AA94F}" type="slidenum">
              <a:rPr lang="en-US" smtClean="0"/>
              <a:pPr/>
              <a:t>‹#›</a:t>
            </a:fld>
            <a:endParaRPr lang="en-US"/>
          </a:p>
        </p:txBody>
      </p:sp>
      <p:sp>
        <p:nvSpPr>
          <p:cNvPr id="5" name="Rectangle 4"/>
          <p:cNvSpPr/>
          <p:nvPr/>
        </p:nvSpPr>
        <p:spPr>
          <a:xfrm>
            <a:off x="1292542" y="2814320"/>
            <a:ext cx="6929438" cy="2971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1132242" y="2824162"/>
            <a:ext cx="544158" cy="2967038"/>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ubtitle 8"/>
          <p:cNvSpPr>
            <a:spLocks noGrp="1"/>
          </p:cNvSpPr>
          <p:nvPr>
            <p:ph type="subTitle" idx="1"/>
          </p:nvPr>
        </p:nvSpPr>
        <p:spPr>
          <a:xfrm>
            <a:off x="3581400" y="0"/>
            <a:ext cx="5410200" cy="533400"/>
          </a:xfrm>
        </p:spPr>
        <p:txBody>
          <a:bodyPr anchor="ctr"/>
          <a:lstStyle>
            <a:lvl1pPr marL="0" indent="0" algn="r">
              <a:buNone/>
              <a:defRPr sz="2000" b="1">
                <a:solidFill>
                  <a:schemeClr val="bg1"/>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sp>
        <p:nvSpPr>
          <p:cNvPr id="13" name="Content Placeholder 12"/>
          <p:cNvSpPr>
            <a:spLocks noGrp="1"/>
          </p:cNvSpPr>
          <p:nvPr>
            <p:ph sz="quarter" idx="13"/>
          </p:nvPr>
        </p:nvSpPr>
        <p:spPr>
          <a:xfrm>
            <a:off x="1828800" y="2895600"/>
            <a:ext cx="6324600" cy="2819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14" name="Group 13"/>
          <p:cNvGrpSpPr/>
          <p:nvPr/>
        </p:nvGrpSpPr>
        <p:grpSpPr>
          <a:xfrm>
            <a:off x="904875" y="1539875"/>
            <a:ext cx="7315200" cy="1279525"/>
            <a:chOff x="904875" y="1539875"/>
            <a:chExt cx="7315200" cy="1279525"/>
          </a:xfrm>
        </p:grpSpPr>
        <p:sp>
          <p:nvSpPr>
            <p:cNvPr id="4" name="Rectangle 3"/>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grpSp>
        <p:nvGrpSpPr>
          <p:cNvPr id="19" name="Group 18"/>
          <p:cNvGrpSpPr/>
          <p:nvPr/>
        </p:nvGrpSpPr>
        <p:grpSpPr>
          <a:xfrm>
            <a:off x="904875" y="1539875"/>
            <a:ext cx="7315200" cy="1279525"/>
            <a:chOff x="904875" y="1539875"/>
            <a:chExt cx="7315200" cy="1279525"/>
          </a:xfrm>
        </p:grpSpPr>
        <p:sp>
          <p:nvSpPr>
            <p:cNvPr id="20" name="Rectangle 19"/>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1" name="Rectangle 20"/>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sp>
        <p:nvSpPr>
          <p:cNvPr id="25" name="Subtitle 8"/>
          <p:cNvSpPr txBox="1">
            <a:spLocks/>
          </p:cNvSpPr>
          <p:nvPr/>
        </p:nvSpPr>
        <p:spPr bwMode="auto">
          <a:xfrm>
            <a:off x="3429000" y="0"/>
            <a:ext cx="5715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r" rtl="0" eaLnBrk="1" fontAlgn="base" hangingPunct="1">
              <a:spcBef>
                <a:spcPts val="600"/>
              </a:spcBef>
              <a:spcAft>
                <a:spcPct val="0"/>
              </a:spcAft>
              <a:buClr>
                <a:schemeClr val="accent1"/>
              </a:buClr>
              <a:buSzPct val="76000"/>
              <a:buFont typeface="Wingdings 3" pitchFamily="18" charset="2"/>
              <a:buNone/>
              <a:defRPr sz="1800" b="1" kern="1200">
                <a:solidFill>
                  <a:schemeClr val="bg1"/>
                </a:solidFill>
                <a:latin typeface="+mj-lt"/>
                <a:ea typeface="+mj-ea"/>
                <a:cs typeface="+mj-cs"/>
              </a:defRPr>
            </a:lvl1pPr>
            <a:lvl2pPr marL="457200" indent="0" algn="ctr" rtl="0" eaLnBrk="1" fontAlgn="base" hangingPunct="1">
              <a:spcBef>
                <a:spcPts val="500"/>
              </a:spcBef>
              <a:spcAft>
                <a:spcPct val="0"/>
              </a:spcAft>
              <a:buClr>
                <a:schemeClr val="accent2"/>
              </a:buClr>
              <a:buSzPct val="76000"/>
              <a:buFont typeface="Wingdings 3" pitchFamily="18" charset="2"/>
              <a:buNone/>
              <a:defRPr sz="2300" kern="1200">
                <a:solidFill>
                  <a:schemeClr val="tx2"/>
                </a:solidFill>
                <a:latin typeface="+mn-lt"/>
                <a:ea typeface="+mn-ea"/>
                <a:cs typeface="+mn-cs"/>
              </a:defRPr>
            </a:lvl2pPr>
            <a:lvl3pPr marL="914400" indent="0" algn="ctr" rtl="0" eaLnBrk="1" fontAlgn="base" hangingPunct="1">
              <a:spcBef>
                <a:spcPts val="500"/>
              </a:spcBef>
              <a:spcAft>
                <a:spcPct val="0"/>
              </a:spcAft>
              <a:buClr>
                <a:srgbClr val="BCBCBC"/>
              </a:buClr>
              <a:buSzPct val="76000"/>
              <a:buFont typeface="Wingdings 3" pitchFamily="18" charset="2"/>
              <a:buNone/>
              <a:defRPr sz="2000" kern="1200">
                <a:solidFill>
                  <a:schemeClr val="tx1"/>
                </a:solidFill>
                <a:latin typeface="+mn-lt"/>
                <a:ea typeface="+mn-ea"/>
                <a:cs typeface="+mn-cs"/>
              </a:defRPr>
            </a:lvl3pPr>
            <a:lvl4pPr marL="1371600" indent="0" algn="ctr" rtl="0" eaLnBrk="1" fontAlgn="base" hangingPunct="1">
              <a:spcBef>
                <a:spcPts val="400"/>
              </a:spcBef>
              <a:spcAft>
                <a:spcPct val="0"/>
              </a:spcAft>
              <a:buClr>
                <a:srgbClr val="8BA2B4"/>
              </a:buClr>
              <a:buSzPct val="70000"/>
              <a:buFont typeface="Wingdings" pitchFamily="2" charset="2"/>
              <a:buNone/>
              <a:defRPr kern="1200">
                <a:solidFill>
                  <a:schemeClr val="tx1"/>
                </a:solidFill>
                <a:latin typeface="+mn-lt"/>
                <a:ea typeface="+mn-ea"/>
                <a:cs typeface="+mn-cs"/>
              </a:defRPr>
            </a:lvl4pPr>
            <a:lvl5pPr marL="1828800" indent="0" algn="ctr" rtl="0" eaLnBrk="1" fontAlgn="base" hangingPunct="1">
              <a:spcBef>
                <a:spcPts val="300"/>
              </a:spcBef>
              <a:spcAft>
                <a:spcPct val="0"/>
              </a:spcAft>
              <a:buClr>
                <a:schemeClr val="accent2"/>
              </a:buClr>
              <a:buSzPct val="70000"/>
              <a:buFont typeface="Wingdings" pitchFamily="2" charset="2"/>
              <a:buNone/>
              <a:defRPr sz="1600" kern="1200">
                <a:solidFill>
                  <a:schemeClr val="tx1"/>
                </a:solidFill>
                <a:latin typeface="+mn-lt"/>
                <a:ea typeface="+mn-ea"/>
                <a:cs typeface="+mn-cs"/>
              </a:defRPr>
            </a:lvl5pPr>
            <a:lvl6pPr marL="2286000" indent="0" algn="ctr" rtl="0" eaLnBrk="1" latinLnBrk="0" hangingPunct="1">
              <a:spcBef>
                <a:spcPts val="300"/>
              </a:spcBef>
              <a:buClr>
                <a:srgbClr val="9FB8CD">
                  <a:shade val="75000"/>
                </a:srgbClr>
              </a:buClr>
              <a:buSzPct val="75000"/>
              <a:buFont typeface="Wingdings 3"/>
              <a:buNone/>
              <a:defRPr kumimoji="0" lang="en-US" sz="1600" kern="1200" smtClean="0">
                <a:solidFill>
                  <a:schemeClr val="tx1"/>
                </a:solidFill>
                <a:latin typeface="+mn-lt"/>
                <a:ea typeface="+mn-ea"/>
                <a:cs typeface="+mn-cs"/>
              </a:defRPr>
            </a:lvl6pPr>
            <a:lvl7pPr marL="2743200" indent="0" algn="ctr" rtl="0" eaLnBrk="1" latinLnBrk="0" hangingPunct="1">
              <a:spcBef>
                <a:spcPts val="300"/>
              </a:spcBef>
              <a:buClr>
                <a:srgbClr val="727CA3">
                  <a:shade val="75000"/>
                </a:srgbClr>
              </a:buClr>
              <a:buSzPct val="75000"/>
              <a:buFont typeface="Wingdings 3"/>
              <a:buNone/>
              <a:defRPr kumimoji="0" lang="en-US" sz="1400" kern="1200" smtClean="0">
                <a:solidFill>
                  <a:schemeClr val="tx1"/>
                </a:solidFill>
                <a:latin typeface="+mn-lt"/>
                <a:ea typeface="+mn-ea"/>
                <a:cs typeface="+mn-cs"/>
              </a:defRPr>
            </a:lvl7pPr>
            <a:lvl8pPr marL="3200400" indent="0" algn="ctr" rtl="0" eaLnBrk="1" latinLnBrk="0" hangingPunct="1">
              <a:spcBef>
                <a:spcPts val="300"/>
              </a:spcBef>
              <a:buClr>
                <a:prstClr val="white">
                  <a:shade val="50000"/>
                </a:prstClr>
              </a:buClr>
              <a:buSzPct val="75000"/>
              <a:buFont typeface="Wingdings 3"/>
              <a:buNone/>
              <a:defRPr kumimoji="0" lang="en-US" sz="1400" kern="1200" smtClean="0">
                <a:solidFill>
                  <a:schemeClr val="tx1"/>
                </a:solidFill>
                <a:latin typeface="+mn-lt"/>
                <a:ea typeface="+mn-ea"/>
                <a:cs typeface="+mn-cs"/>
              </a:defRPr>
            </a:lvl8pPr>
            <a:lvl9pPr marL="3657600" indent="0" algn="ctr" rtl="0" eaLnBrk="1" latinLnBrk="0" hangingPunct="1">
              <a:spcBef>
                <a:spcPts val="300"/>
              </a:spcBef>
              <a:buClr>
                <a:srgbClr val="9FB8CD"/>
              </a:buClr>
              <a:buSzPct val="75000"/>
              <a:buFont typeface="Wingdings 3"/>
              <a:buNone/>
              <a:defRPr kumimoji="0" lang="en-US" sz="1200" kern="1200" smtClean="0">
                <a:solidFill>
                  <a:schemeClr val="tx1"/>
                </a:solidFill>
                <a:latin typeface="+mn-lt"/>
                <a:ea typeface="+mn-ea"/>
                <a:cs typeface="+mn-cs"/>
              </a:defRPr>
            </a:lvl9pPr>
          </a:lstStyle>
          <a:p>
            <a:r>
              <a:rPr lang="en-US" smtClean="0"/>
              <a:t>Click to edit Master subtitle style</a:t>
            </a:r>
            <a:endParaRPr lang="en-US" dirty="0"/>
          </a:p>
        </p:txBody>
      </p:sp>
      <p:sp>
        <p:nvSpPr>
          <p:cNvPr id="26" name="Snip Diagonal Corner Rectangle 25"/>
          <p:cNvSpPr/>
          <p:nvPr/>
        </p:nvSpPr>
        <p:spPr>
          <a:xfrm>
            <a:off x="8458200" y="0"/>
            <a:ext cx="685800" cy="533400"/>
          </a:xfrm>
          <a:prstGeom prst="snip2DiagRect">
            <a:avLst>
              <a:gd name="adj1" fmla="val 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Snip Diagonal Corner Rectangle 26"/>
          <p:cNvSpPr/>
          <p:nvPr/>
        </p:nvSpPr>
        <p:spPr>
          <a:xfrm>
            <a:off x="3429000" y="0"/>
            <a:ext cx="5715000" cy="533400"/>
          </a:xfrm>
          <a:prstGeom prst="snip2DiagRect">
            <a:avLst>
              <a:gd name="adj1" fmla="val 0"/>
              <a:gd name="adj2"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rot="16200000">
            <a:off x="-129691" y="4102556"/>
            <a:ext cx="3068023" cy="461665"/>
          </a:xfrm>
          <a:prstGeom prst="rect">
            <a:avLst/>
          </a:prstGeom>
          <a:noFill/>
        </p:spPr>
        <p:txBody>
          <a:bodyPr wrap="square" rtlCol="0">
            <a:spAutoFit/>
          </a:bodyPr>
          <a:lstStyle/>
          <a:p>
            <a:pPr algn="ctr"/>
            <a:r>
              <a:rPr lang="en-US" dirty="0" smtClean="0">
                <a:solidFill>
                  <a:schemeClr val="accent1">
                    <a:lumMod val="50000"/>
                  </a:schemeClr>
                </a:solidFill>
              </a:rPr>
              <a:t>Objectives</a:t>
            </a:r>
            <a:endParaRPr lang="en-US" dirty="0">
              <a:solidFill>
                <a:schemeClr val="accent1">
                  <a:lumMod val="50000"/>
                </a:schemeClr>
              </a:solidFill>
            </a:endParaRPr>
          </a:p>
        </p:txBody>
      </p:sp>
    </p:spTree>
    <p:extLst>
      <p:ext uri="{BB962C8B-B14F-4D97-AF65-F5344CB8AC3E}">
        <p14:creationId xmlns:p14="http://schemas.microsoft.com/office/powerpoint/2010/main" val="37548080"/>
      </p:ext>
    </p:extLst>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457200" y="1219200"/>
            <a:ext cx="82296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E6EFA536-BF07-417E-9D69-F23A20C07272}" type="slidenum">
              <a:rPr lang="en-US" smtClean="0"/>
              <a:pPr/>
              <a:t>‹#›</a:t>
            </a:fld>
            <a:endParaRPr lang="en-US"/>
          </a:p>
        </p:txBody>
      </p:sp>
    </p:spTree>
    <p:extLst>
      <p:ext uri="{BB962C8B-B14F-4D97-AF65-F5344CB8AC3E}">
        <p14:creationId xmlns:p14="http://schemas.microsoft.com/office/powerpoint/2010/main" val="20742738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2">
    <p:spTree>
      <p:nvGrpSpPr>
        <p:cNvPr id="1" name=""/>
        <p:cNvGrpSpPr/>
        <p:nvPr/>
      </p:nvGrpSpPr>
      <p:grpSpPr>
        <a:xfrm>
          <a:off x="0" y="0"/>
          <a:ext cx="0" cy="0"/>
          <a:chOff x="0" y="0"/>
          <a:chExt cx="0" cy="0"/>
        </a:xfrm>
      </p:grpSpPr>
      <p:sp>
        <p:nvSpPr>
          <p:cNvPr id="3" name="Rectangle 2"/>
          <p:cNvSpPr/>
          <p:nvPr/>
        </p:nvSpPr>
        <p:spPr>
          <a:xfrm>
            <a:off x="0" y="-9525"/>
            <a:ext cx="9144000" cy="647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52400"/>
            <a:ext cx="8229600" cy="457200"/>
          </a:xfrm>
        </p:spPr>
        <p:txBody>
          <a:bodyPr/>
          <a:lstStyle/>
          <a:p>
            <a:r>
              <a:rPr lang="en-US" smtClean="0"/>
              <a:t>Click to edit Master title style</a:t>
            </a:r>
            <a:endParaRPr lang="en-US" dirty="0"/>
          </a:p>
        </p:txBody>
      </p:sp>
      <p:sp>
        <p:nvSpPr>
          <p:cNvPr id="8" name="Content Placeholder 7"/>
          <p:cNvSpPr>
            <a:spLocks noGrp="1"/>
          </p:cNvSpPr>
          <p:nvPr>
            <p:ph sz="quarter" idx="1"/>
          </p:nvPr>
        </p:nvSpPr>
        <p:spPr>
          <a:xfrm>
            <a:off x="457200" y="685800"/>
            <a:ext cx="8229600" cy="5638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A0645F56-87C8-49AE-AB69-38FEEA9AA94F}" type="slidenum">
              <a:rPr lang="en-US" smtClean="0"/>
              <a:pPr/>
              <a:t>‹#›</a:t>
            </a:fld>
            <a:endParaRPr lang="en-US"/>
          </a:p>
        </p:txBody>
      </p:sp>
      <p:sp>
        <p:nvSpPr>
          <p:cNvPr id="7" name="Straight Connector 28"/>
          <p:cNvSpPr>
            <a:spLocks noChangeShapeType="1"/>
          </p:cNvSpPr>
          <p:nvPr/>
        </p:nvSpPr>
        <p:spPr bwMode="auto">
          <a:xfrm>
            <a:off x="457200" y="6096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898482243"/>
      </p:ext>
    </p:extLst>
  </p:cSld>
  <p:clrMapOvr>
    <a:masterClrMapping/>
  </p:clrMapOvr>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4" name="Rectangle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1219200" y="2971800"/>
            <a:ext cx="6858000" cy="1066800"/>
          </a:xfrm>
        </p:spPr>
        <p:txBody>
          <a:bodyPr anchor="t"/>
          <a:lstStyle>
            <a:lvl1pPr algn="r">
              <a:buNone/>
              <a:defRPr sz="3200" b="0"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a:xfrm>
            <a:off x="6400800" y="6354763"/>
            <a:ext cx="2286000" cy="366712"/>
          </a:xfrm>
          <a:prstGeom prst="rect">
            <a:avLst/>
          </a:prstGeom>
        </p:spPr>
        <p:txBody>
          <a:bodyPr/>
          <a:lstStyle>
            <a:lvl1pPr>
              <a:defRPr/>
            </a:lvl1pPr>
          </a:lstStyle>
          <a:p>
            <a:endParaRPr lang="en-US"/>
          </a:p>
        </p:txBody>
      </p:sp>
      <p:sp>
        <p:nvSpPr>
          <p:cNvPr id="7" name="Footer Placeholder 4"/>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8" name="Slide Number Placeholder 5"/>
          <p:cNvSpPr>
            <a:spLocks noGrp="1"/>
          </p:cNvSpPr>
          <p:nvPr>
            <p:ph type="sldNum" sz="quarter" idx="12"/>
          </p:nvPr>
        </p:nvSpPr>
        <p:spPr>
          <a:xfrm>
            <a:off x="1069975" y="6354763"/>
            <a:ext cx="1520825" cy="366712"/>
          </a:xfrm>
        </p:spPr>
        <p:txBody>
          <a:bodyPr/>
          <a:lstStyle>
            <a:lvl1pPr>
              <a:defRPr/>
            </a:lvl1pPr>
          </a:lstStyle>
          <a:p>
            <a:fld id="{1E5E0219-78E1-456D-A801-013E1821A8E4}" type="slidenum">
              <a:rPr lang="en-US" smtClean="0"/>
              <a:pPr/>
              <a:t>‹#›</a:t>
            </a:fld>
            <a:endParaRPr lang="en-US"/>
          </a:p>
        </p:txBody>
      </p:sp>
    </p:spTree>
    <p:extLst>
      <p:ext uri="{BB962C8B-B14F-4D97-AF65-F5344CB8AC3E}">
        <p14:creationId xmlns:p14="http://schemas.microsoft.com/office/powerpoint/2010/main" val="198500471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9" name="Content Placeholder 8"/>
          <p:cNvSpPr>
            <a:spLocks noGrp="1"/>
          </p:cNvSpPr>
          <p:nvPr>
            <p:ph sz="quarter" idx="1"/>
          </p:nvPr>
        </p:nvSpPr>
        <p:spPr>
          <a:xfrm>
            <a:off x="457200" y="1219200"/>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632198" y="1216152"/>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0089703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quarter" idx="2"/>
          </p:nvPr>
        </p:nvSpPr>
        <p:spPr>
          <a:xfrm>
            <a:off x="457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648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6230489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Tree>
    <p:extLst>
      <p:ext uri="{BB962C8B-B14F-4D97-AF65-F5344CB8AC3E}">
        <p14:creationId xmlns:p14="http://schemas.microsoft.com/office/powerpoint/2010/main" val="16835792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 name="Date Placeholder 1"/>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3"/>
          <p:cNvSpPr>
            <a:spLocks noGrp="1"/>
          </p:cNvSpPr>
          <p:nvPr>
            <p:ph type="sldNum" sz="quarter" idx="12"/>
          </p:nvPr>
        </p:nvSpPr>
        <p:spPr/>
        <p:txBody>
          <a:bodyPr/>
          <a:lstStyle>
            <a:lvl1pPr>
              <a:defRPr/>
            </a:lvl1pPr>
          </a:lstStyle>
          <a:p>
            <a:fld id="{B992AEC6-1B88-4FD8-A1C6-BBB32591F809}" type="slidenum">
              <a:rPr lang="en-US" smtClean="0"/>
              <a:pPr/>
              <a:t>‹#›</a:t>
            </a:fld>
            <a:endParaRPr lang="en-US"/>
          </a:p>
        </p:txBody>
      </p:sp>
    </p:spTree>
    <p:extLst>
      <p:ext uri="{BB962C8B-B14F-4D97-AF65-F5344CB8AC3E}">
        <p14:creationId xmlns:p14="http://schemas.microsoft.com/office/powerpoint/2010/main" val="344637681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457200" y="15240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Text Placeholder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 name="Slide Number Placeholder 22"/>
          <p:cNvSpPr>
            <a:spLocks noGrp="1"/>
          </p:cNvSpPr>
          <p:nvPr>
            <p:ph type="sldNum" sz="quarter" idx="4"/>
          </p:nvPr>
        </p:nvSpPr>
        <p:spPr>
          <a:xfrm>
            <a:off x="612775" y="6356350"/>
            <a:ext cx="1981200" cy="365125"/>
          </a:xfrm>
          <a:prstGeom prst="rect">
            <a:avLst/>
          </a:prstGeom>
        </p:spPr>
        <p:txBody>
          <a:bodyPr vert="horz"/>
          <a:lstStyle>
            <a:lvl1pPr algn="l" eaLnBrk="1" latinLnBrk="0" hangingPunct="1">
              <a:defRPr kumimoji="0" sz="1400" smtClean="0">
                <a:solidFill>
                  <a:schemeClr val="tx2"/>
                </a:solidFill>
              </a:defRPr>
            </a:lvl1pPr>
          </a:lstStyle>
          <a:p>
            <a:fld id="{A0645F56-87C8-49AE-AB69-38FEEA9AA94F}" type="slidenum">
              <a:rPr lang="en-US" smtClean="0"/>
              <a:pPr/>
              <a:t>‹#›</a:t>
            </a:fld>
            <a:endParaRPr lang="en-US"/>
          </a:p>
        </p:txBody>
      </p:sp>
      <p:sp>
        <p:nvSpPr>
          <p:cNvPr id="1032" name="Straight Connector 28"/>
          <p:cNvSpPr>
            <a:spLocks noChangeShapeType="1"/>
          </p:cNvSpPr>
          <p:nvPr/>
        </p:nvSpPr>
        <p:spPr bwMode="auto">
          <a:xfrm>
            <a:off x="457200" y="11430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8" name="Rectangle 7"/>
          <p:cNvSpPr/>
          <p:nvPr/>
        </p:nvSpPr>
        <p:spPr>
          <a:xfrm>
            <a:off x="0" y="6477000"/>
            <a:ext cx="9144000" cy="3810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lide Number Placeholder 5"/>
          <p:cNvSpPr txBox="1">
            <a:spLocks/>
          </p:cNvSpPr>
          <p:nvPr/>
        </p:nvSpPr>
        <p:spPr>
          <a:xfrm>
            <a:off x="59636" y="6456226"/>
            <a:ext cx="4114800" cy="365125"/>
          </a:xfrm>
          <a:prstGeom prst="rect">
            <a:avLst/>
          </a:prstGeom>
        </p:spPr>
        <p:txBody>
          <a:bodyPr/>
          <a:lstStyle>
            <a:lvl1pPr>
              <a:defRPr b="1">
                <a:solidFill>
                  <a:schemeClr val="tx2"/>
                </a:solidFill>
              </a:defRPr>
            </a:lvl1pPr>
          </a:lstStyle>
          <a:p>
            <a:pPr>
              <a:defRPr/>
            </a:pPr>
            <a:r>
              <a:rPr lang="en-US" sz="1100" dirty="0" smtClean="0">
                <a:ea typeface="ＭＳ Ｐゴシック" pitchFamily="64" charset="-128"/>
                <a:cs typeface="+mn-cs"/>
              </a:rPr>
              <a:t>SWE</a:t>
            </a:r>
            <a:r>
              <a:rPr lang="en-US" sz="1100" baseline="0" dirty="0" smtClean="0">
                <a:ea typeface="ＭＳ Ｐゴシック" pitchFamily="64" charset="-128"/>
                <a:cs typeface="+mn-cs"/>
              </a:rPr>
              <a:t> 205: Introduction to Software Engineering</a:t>
            </a:r>
            <a:endParaRPr lang="en-US" sz="1100" dirty="0">
              <a:ea typeface="ＭＳ Ｐゴシック" pitchFamily="64" charset="-128"/>
              <a:cs typeface="+mn-cs"/>
            </a:endParaRPr>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Lst>
  <p:timing>
    <p:tnLst>
      <p:par>
        <p:cTn id="1" dur="indefinite" restart="never" nodeType="tmRoot"/>
      </p:par>
    </p:tnLst>
  </p:timing>
  <p:hf hdr="0" ftr="0" dt="0"/>
  <p:txStyles>
    <p:titleStyle>
      <a:lvl1pPr algn="l" rtl="0" eaLnBrk="1" fontAlgn="base" hangingPunct="1">
        <a:spcBef>
          <a:spcPct val="0"/>
        </a:spcBef>
        <a:spcAft>
          <a:spcPct val="0"/>
        </a:spcAft>
        <a:defRPr sz="3200" kern="1200">
          <a:solidFill>
            <a:schemeClr val="tx2"/>
          </a:solidFill>
          <a:latin typeface="+mj-lt"/>
          <a:ea typeface="+mj-ea"/>
          <a:cs typeface="+mj-cs"/>
        </a:defRPr>
      </a:lvl1pPr>
      <a:lvl2pPr algn="l" rtl="0" eaLnBrk="1" fontAlgn="base" hangingPunct="1">
        <a:spcBef>
          <a:spcPct val="0"/>
        </a:spcBef>
        <a:spcAft>
          <a:spcPct val="0"/>
        </a:spcAft>
        <a:defRPr sz="3200">
          <a:solidFill>
            <a:schemeClr val="tx2"/>
          </a:solidFill>
          <a:latin typeface="Bookman Old Style" pitchFamily="18" charset="0"/>
        </a:defRPr>
      </a:lvl2pPr>
      <a:lvl3pPr algn="l" rtl="0" eaLnBrk="1" fontAlgn="base" hangingPunct="1">
        <a:spcBef>
          <a:spcPct val="0"/>
        </a:spcBef>
        <a:spcAft>
          <a:spcPct val="0"/>
        </a:spcAft>
        <a:defRPr sz="3200">
          <a:solidFill>
            <a:schemeClr val="tx2"/>
          </a:solidFill>
          <a:latin typeface="Bookman Old Style" pitchFamily="18" charset="0"/>
        </a:defRPr>
      </a:lvl3pPr>
      <a:lvl4pPr algn="l" rtl="0" eaLnBrk="1" fontAlgn="base" hangingPunct="1">
        <a:spcBef>
          <a:spcPct val="0"/>
        </a:spcBef>
        <a:spcAft>
          <a:spcPct val="0"/>
        </a:spcAft>
        <a:defRPr sz="3200">
          <a:solidFill>
            <a:schemeClr val="tx2"/>
          </a:solidFill>
          <a:latin typeface="Bookman Old Style" pitchFamily="18" charset="0"/>
        </a:defRPr>
      </a:lvl4pPr>
      <a:lvl5pPr algn="l" rtl="0" eaLnBrk="1" fontAlgn="base" hangingPunct="1">
        <a:spcBef>
          <a:spcPct val="0"/>
        </a:spcBef>
        <a:spcAft>
          <a:spcPct val="0"/>
        </a:spcAft>
        <a:defRPr sz="3200">
          <a:solidFill>
            <a:schemeClr val="tx2"/>
          </a:solidFill>
          <a:latin typeface="Bookman Old Style" pitchFamily="18" charset="0"/>
        </a:defRPr>
      </a:lvl5pPr>
      <a:lvl6pPr marL="457200" algn="l" rtl="0" eaLnBrk="1" fontAlgn="base" hangingPunct="1">
        <a:spcBef>
          <a:spcPct val="0"/>
        </a:spcBef>
        <a:spcAft>
          <a:spcPct val="0"/>
        </a:spcAft>
        <a:defRPr sz="3200">
          <a:solidFill>
            <a:schemeClr val="tx2"/>
          </a:solidFill>
          <a:latin typeface="Bookman Old Style" pitchFamily="18" charset="0"/>
        </a:defRPr>
      </a:lvl6pPr>
      <a:lvl7pPr marL="914400" algn="l" rtl="0" eaLnBrk="1" fontAlgn="base" hangingPunct="1">
        <a:spcBef>
          <a:spcPct val="0"/>
        </a:spcBef>
        <a:spcAft>
          <a:spcPct val="0"/>
        </a:spcAft>
        <a:defRPr sz="3200">
          <a:solidFill>
            <a:schemeClr val="tx2"/>
          </a:solidFill>
          <a:latin typeface="Bookman Old Style" pitchFamily="18" charset="0"/>
        </a:defRPr>
      </a:lvl7pPr>
      <a:lvl8pPr marL="1371600" algn="l" rtl="0" eaLnBrk="1" fontAlgn="base" hangingPunct="1">
        <a:spcBef>
          <a:spcPct val="0"/>
        </a:spcBef>
        <a:spcAft>
          <a:spcPct val="0"/>
        </a:spcAft>
        <a:defRPr sz="3200">
          <a:solidFill>
            <a:schemeClr val="tx2"/>
          </a:solidFill>
          <a:latin typeface="Bookman Old Style" pitchFamily="18" charset="0"/>
        </a:defRPr>
      </a:lvl8pPr>
      <a:lvl9pPr marL="1828800" algn="l" rtl="0" eaLnBrk="1" fontAlgn="base" hangingPunct="1">
        <a:spcBef>
          <a:spcPct val="0"/>
        </a:spcBef>
        <a:spcAft>
          <a:spcPct val="0"/>
        </a:spcAft>
        <a:defRPr sz="3200">
          <a:solidFill>
            <a:schemeClr val="tx2"/>
          </a:solidFill>
          <a:latin typeface="Bookman Old Style" pitchFamily="18" charset="0"/>
        </a:defRPr>
      </a:lvl9pPr>
    </p:titleStyle>
    <p:bodyStyle>
      <a:lvl1pPr marL="273050" indent="-273050" algn="l" rtl="0" eaLnBrk="1" fontAlgn="base" hangingPunct="1">
        <a:spcBef>
          <a:spcPts val="600"/>
        </a:spcBef>
        <a:spcAft>
          <a:spcPct val="0"/>
        </a:spcAft>
        <a:buClr>
          <a:schemeClr val="accent1"/>
        </a:buClr>
        <a:buSzPct val="76000"/>
        <a:buFont typeface="Wingdings 3" pitchFamily="18" charset="2"/>
        <a:buChar char=""/>
        <a:defRPr sz="2600" kern="1200">
          <a:solidFill>
            <a:schemeClr val="tx1"/>
          </a:solidFill>
          <a:latin typeface="+mn-lt"/>
          <a:ea typeface="+mn-ea"/>
          <a:cs typeface="+mn-cs"/>
        </a:defRPr>
      </a:lvl1pPr>
      <a:lvl2pPr marL="547688" indent="-273050" algn="l" rtl="0" eaLnBrk="1" fontAlgn="base" hangingPunct="1">
        <a:spcBef>
          <a:spcPts val="500"/>
        </a:spcBef>
        <a:spcAft>
          <a:spcPct val="0"/>
        </a:spcAft>
        <a:buClr>
          <a:schemeClr val="accent2"/>
        </a:buClr>
        <a:buSzPct val="76000"/>
        <a:buFont typeface="Wingdings 3" pitchFamily="18" charset="2"/>
        <a:buChar char=""/>
        <a:defRPr sz="2300" kern="1200">
          <a:solidFill>
            <a:schemeClr val="tx2"/>
          </a:solidFill>
          <a:latin typeface="+mn-lt"/>
          <a:ea typeface="+mn-ea"/>
          <a:cs typeface="+mn-cs"/>
        </a:defRPr>
      </a:lvl2pPr>
      <a:lvl3pPr marL="822325" indent="-228600" algn="l" rtl="0" eaLnBrk="1" fontAlgn="base" hangingPunct="1">
        <a:spcBef>
          <a:spcPts val="500"/>
        </a:spcBef>
        <a:spcAft>
          <a:spcPct val="0"/>
        </a:spcAft>
        <a:buClr>
          <a:srgbClr val="BCBCBC"/>
        </a:buClr>
        <a:buSzPct val="76000"/>
        <a:buFont typeface="Wingdings 3" pitchFamily="18" charset="2"/>
        <a:buChar char=""/>
        <a:defRPr sz="2000" kern="1200">
          <a:solidFill>
            <a:schemeClr val="tx1"/>
          </a:solidFill>
          <a:latin typeface="+mn-lt"/>
          <a:ea typeface="+mn-ea"/>
          <a:cs typeface="+mn-cs"/>
        </a:defRPr>
      </a:lvl3pPr>
      <a:lvl4pPr marL="1096963" indent="-228600" algn="l" rtl="0" eaLnBrk="1" fontAlgn="base" hangingPunct="1">
        <a:spcBef>
          <a:spcPts val="400"/>
        </a:spcBef>
        <a:spcAft>
          <a:spcPct val="0"/>
        </a:spcAft>
        <a:buClr>
          <a:srgbClr val="8BA2B4"/>
        </a:buClr>
        <a:buSzPct val="70000"/>
        <a:buFont typeface="Wingdings" pitchFamily="2" charset="2"/>
        <a:buChar char=""/>
        <a:defRPr kern="1200">
          <a:solidFill>
            <a:schemeClr val="tx1"/>
          </a:solidFill>
          <a:latin typeface="+mn-lt"/>
          <a:ea typeface="+mn-ea"/>
          <a:cs typeface="+mn-cs"/>
        </a:defRPr>
      </a:lvl4pPr>
      <a:lvl5pPr marL="1371600" indent="-228600" algn="l" rtl="0" eaLnBrk="1" fontAlgn="base" hangingPunct="1">
        <a:spcBef>
          <a:spcPts val="300"/>
        </a:spcBef>
        <a:spcAft>
          <a:spcPct val="0"/>
        </a:spcAft>
        <a:buClr>
          <a:schemeClr val="accent2"/>
        </a:buClr>
        <a:buSzPct val="70000"/>
        <a:buFont typeface="Wingdings"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normAutofit fontScale="90000"/>
          </a:bodyPr>
          <a:lstStyle/>
          <a:p>
            <a:r>
              <a:rPr lang="en-US" dirty="0"/>
              <a:t>Lecture – </a:t>
            </a:r>
            <a:r>
              <a:rPr lang="en-US" dirty="0" smtClean="0"/>
              <a:t>13: Requirements Validation and Management</a:t>
            </a:r>
            <a:r>
              <a:rPr lang="en-US" dirty="0"/>
              <a:t/>
            </a:r>
            <a:br>
              <a:rPr lang="en-US" dirty="0"/>
            </a:br>
            <a:r>
              <a:rPr lang="en-US" dirty="0"/>
              <a:t/>
            </a:r>
            <a:br>
              <a:rPr lang="en-US" dirty="0"/>
            </a:br>
            <a:endParaRPr lang="en-US" dirty="0"/>
          </a:p>
        </p:txBody>
      </p:sp>
      <p:sp>
        <p:nvSpPr>
          <p:cNvPr id="3075" name="Rectangle 3"/>
          <p:cNvSpPr>
            <a:spLocks noGrp="1" noChangeArrowheads="1"/>
          </p:cNvSpPr>
          <p:nvPr>
            <p:ph type="subTitle" idx="1"/>
          </p:nvPr>
        </p:nvSpPr>
        <p:spPr/>
        <p:txBody>
          <a:bodyPr>
            <a:normAutofit/>
          </a:bodyPr>
          <a:lstStyle/>
          <a:p>
            <a:r>
              <a:rPr lang="en-US" sz="1600" dirty="0"/>
              <a:t>SWE 205 - Introduction to Software </a:t>
            </a:r>
            <a:r>
              <a:rPr lang="en-US" sz="1600" dirty="0" smtClean="0"/>
              <a:t>Engineering</a:t>
            </a:r>
            <a:endParaRPr lang="en-US" sz="1600" dirty="0"/>
          </a:p>
        </p:txBody>
      </p:sp>
      <p:sp>
        <p:nvSpPr>
          <p:cNvPr id="2" name="Content Placeholder 1"/>
          <p:cNvSpPr>
            <a:spLocks noGrp="1"/>
          </p:cNvSpPr>
          <p:nvPr>
            <p:ph sz="quarter" idx="13"/>
          </p:nvPr>
        </p:nvSpPr>
        <p:spPr/>
        <p:txBody>
          <a:bodyPr/>
          <a:lstStyle/>
          <a:p>
            <a:r>
              <a:rPr lang="en-US" sz="2800" dirty="0" smtClean="0"/>
              <a:t>Validation techniques</a:t>
            </a:r>
          </a:p>
          <a:p>
            <a:endParaRPr lang="en-US" sz="2800" dirty="0" smtClean="0"/>
          </a:p>
          <a:p>
            <a:r>
              <a:rPr lang="en-US" sz="2800" dirty="0" smtClean="0"/>
              <a:t>Requirements management</a:t>
            </a:r>
            <a:endParaRPr lang="en-US" sz="2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Changing requirements</a:t>
            </a:r>
            <a:endParaRPr lang="en-US" dirty="0"/>
          </a:p>
        </p:txBody>
      </p:sp>
      <p:sp>
        <p:nvSpPr>
          <p:cNvPr id="3" name="Content Placeholder 2"/>
          <p:cNvSpPr>
            <a:spLocks noGrp="1"/>
          </p:cNvSpPr>
          <p:nvPr>
            <p:ph sz="quarter" idx="1"/>
          </p:nvPr>
        </p:nvSpPr>
        <p:spPr/>
        <p:txBody>
          <a:bodyPr/>
          <a:lstStyle/>
          <a:p>
            <a:r>
              <a:rPr lang="en-US" dirty="0" smtClean="0"/>
              <a:t>Large systems usually have a diverse user community, with many users having different requirements and priorities that may be conflicting or contradictory. </a:t>
            </a:r>
          </a:p>
          <a:p>
            <a:pPr lvl="1"/>
            <a:r>
              <a:rPr lang="en-US" dirty="0" smtClean="0"/>
              <a:t>The final system requirements are inevitably a compromise between them and, with experience, it is often discovered that the balance of support given to different users has to be changed.</a:t>
            </a:r>
            <a:endParaRPr lang="en-US" dirty="0"/>
          </a:p>
        </p:txBody>
      </p:sp>
      <p:sp>
        <p:nvSpPr>
          <p:cNvPr id="5" name="Slide Number Placeholder 4"/>
          <p:cNvSpPr>
            <a:spLocks noGrp="1"/>
          </p:cNvSpPr>
          <p:nvPr>
            <p:ph type="sldNum" sz="quarter" idx="12"/>
          </p:nvPr>
        </p:nvSpPr>
        <p:spPr/>
        <p:txBody>
          <a:bodyPr/>
          <a:lstStyle/>
          <a:p>
            <a:pPr>
              <a:defRPr/>
            </a:pPr>
            <a:fld id="{825F70CE-84E9-D04C-9B15-10C693AA0F2A}" type="slidenum">
              <a:rPr lang="en-US" smtClean="0"/>
              <a:pPr>
                <a:defRPr/>
              </a:pPr>
              <a:t>10</a:t>
            </a:fld>
            <a:endParaRPr lang="en-US"/>
          </a:p>
        </p:txBody>
      </p:sp>
      <p:sp>
        <p:nvSpPr>
          <p:cNvPr id="8"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B"/>
          <p:cNvSpPr/>
          <p:nvPr/>
        </p:nvSpPr>
        <p:spPr>
          <a:xfrm>
            <a:off x="12700" y="6718300"/>
            <a:ext cx="5139267"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10 of 15</a:t>
            </a:r>
            <a:endParaRPr lang="en-US" sz="1400" b="1">
              <a:solidFill>
                <a:srgbClr val="FFFFFF"/>
              </a:solidFill>
            </a:endParaRPr>
          </a:p>
        </p:txBody>
      </p:sp>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0" y="0"/>
            <a:ext cx="1727238"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Validation</a:t>
            </a:r>
            <a:endParaRPr lang="en-US" sz="1200">
              <a:solidFill>
                <a:srgbClr val="FFFFFF"/>
              </a:solidFill>
            </a:endParaRPr>
          </a:p>
        </p:txBody>
      </p:sp>
      <p:sp>
        <p:nvSpPr>
          <p:cNvPr id="16" name="section3"/>
          <p:cNvSpPr/>
          <p:nvPr/>
        </p:nvSpPr>
        <p:spPr>
          <a:xfrm>
            <a:off x="1727200" y="0"/>
            <a:ext cx="2228425"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Requirements Management</a:t>
            </a:r>
            <a:endParaRPr lang="en-US" sz="1400" u="sng">
              <a:solidFill>
                <a:srgbClr val="17375E"/>
              </a:solidFill>
            </a:endParaRPr>
          </a:p>
        </p:txBody>
      </p:sp>
    </p:spTree>
    <p:extLst>
      <p:ext uri="{BB962C8B-B14F-4D97-AF65-F5344CB8AC3E}">
        <p14:creationId xmlns:p14="http://schemas.microsoft.com/office/powerpoint/2010/main" val="35282208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management planning</a:t>
            </a:r>
            <a:endParaRPr lang="en-US" dirty="0"/>
          </a:p>
        </p:txBody>
      </p:sp>
      <p:sp>
        <p:nvSpPr>
          <p:cNvPr id="3" name="Content Placeholder 2"/>
          <p:cNvSpPr>
            <a:spLocks noGrp="1"/>
          </p:cNvSpPr>
          <p:nvPr>
            <p:ph sz="quarter" idx="1"/>
          </p:nvPr>
        </p:nvSpPr>
        <p:spPr>
          <a:xfrm>
            <a:off x="304800" y="1219200"/>
            <a:ext cx="8686800" cy="5029200"/>
          </a:xfrm>
        </p:spPr>
        <p:txBody>
          <a:bodyPr/>
          <a:lstStyle/>
          <a:p>
            <a:r>
              <a:rPr lang="en-US" dirty="0" smtClean="0"/>
              <a:t>Requirements management decisions:</a:t>
            </a:r>
          </a:p>
          <a:p>
            <a:pPr lvl="1"/>
            <a:r>
              <a:rPr lang="en-US" i="1" dirty="0" smtClean="0">
                <a:solidFill>
                  <a:srgbClr val="FF0000"/>
                </a:solidFill>
              </a:rPr>
              <a:t>Requirements identification</a:t>
            </a:r>
            <a:r>
              <a:rPr lang="en-US" dirty="0" smtClean="0">
                <a:solidFill>
                  <a:srgbClr val="FF0000"/>
                </a:solidFill>
              </a:rPr>
              <a:t> </a:t>
            </a:r>
            <a:r>
              <a:rPr lang="en-US" dirty="0" smtClean="0"/>
              <a:t>Each requirement </a:t>
            </a:r>
            <a:br>
              <a:rPr lang="en-US" dirty="0" smtClean="0"/>
            </a:br>
            <a:r>
              <a:rPr lang="en-US" dirty="0" smtClean="0"/>
              <a:t>must be uniquely identified so that it can be </a:t>
            </a:r>
            <a:br>
              <a:rPr lang="en-US" dirty="0" smtClean="0"/>
            </a:br>
            <a:r>
              <a:rPr lang="en-US" dirty="0" smtClean="0"/>
              <a:t>cross-referenced with other requirements. </a:t>
            </a:r>
            <a:endParaRPr lang="en-GB" dirty="0" smtClean="0"/>
          </a:p>
          <a:p>
            <a:pPr lvl="1"/>
            <a:r>
              <a:rPr lang="en-US" i="1" dirty="0" smtClean="0">
                <a:solidFill>
                  <a:srgbClr val="FF0000"/>
                </a:solidFill>
              </a:rPr>
              <a:t>A change management process</a:t>
            </a:r>
            <a:r>
              <a:rPr lang="en-US" dirty="0" smtClean="0">
                <a:solidFill>
                  <a:srgbClr val="FF0000"/>
                </a:solidFill>
              </a:rPr>
              <a:t> </a:t>
            </a:r>
            <a:r>
              <a:rPr lang="en-US" dirty="0" smtClean="0"/>
              <a:t>This is the set of activities that assess the impact and cost of changes. I discuss this process in more detail in the following section.</a:t>
            </a:r>
            <a:endParaRPr lang="en-GB" dirty="0" smtClean="0"/>
          </a:p>
          <a:p>
            <a:pPr lvl="1"/>
            <a:r>
              <a:rPr lang="en-US" i="1" dirty="0" smtClean="0">
                <a:solidFill>
                  <a:srgbClr val="FF0000"/>
                </a:solidFill>
              </a:rPr>
              <a:t>Traceability policies</a:t>
            </a:r>
            <a:r>
              <a:rPr lang="en-US" dirty="0" smtClean="0">
                <a:solidFill>
                  <a:srgbClr val="FF0000"/>
                </a:solidFill>
              </a:rPr>
              <a:t> </a:t>
            </a:r>
            <a:r>
              <a:rPr lang="en-US" dirty="0" smtClean="0"/>
              <a:t>These policies define the relationships between each requirement and between the requirements and the system design that should be recorded. </a:t>
            </a:r>
            <a:endParaRPr lang="en-GB" dirty="0" smtClean="0"/>
          </a:p>
          <a:p>
            <a:pPr lvl="1"/>
            <a:r>
              <a:rPr lang="en-US" i="1" dirty="0" smtClean="0">
                <a:solidFill>
                  <a:srgbClr val="FF0000"/>
                </a:solidFill>
              </a:rPr>
              <a:t>Tool support</a:t>
            </a:r>
            <a:r>
              <a:rPr lang="en-US" dirty="0" smtClean="0">
                <a:solidFill>
                  <a:srgbClr val="FF0000"/>
                </a:solidFill>
              </a:rPr>
              <a:t> </a:t>
            </a:r>
            <a:r>
              <a:rPr lang="en-US" dirty="0" smtClean="0"/>
              <a:t>Tools that may be used range from specialist requirements management systems to spreadsheets and simple database systems.</a:t>
            </a:r>
            <a:endParaRPr lang="en-GB" dirty="0" smtClean="0"/>
          </a:p>
          <a:p>
            <a:endParaRPr lang="en-US" dirty="0"/>
          </a:p>
        </p:txBody>
      </p:sp>
      <p:sp>
        <p:nvSpPr>
          <p:cNvPr id="5" name="Slide Number Placeholder 4"/>
          <p:cNvSpPr>
            <a:spLocks noGrp="1"/>
          </p:cNvSpPr>
          <p:nvPr>
            <p:ph type="sldNum" sz="quarter" idx="12"/>
          </p:nvPr>
        </p:nvSpPr>
        <p:spPr/>
        <p:txBody>
          <a:bodyPr/>
          <a:lstStyle/>
          <a:p>
            <a:pPr>
              <a:defRPr/>
            </a:pPr>
            <a:fld id="{825F70CE-84E9-D04C-9B15-10C693AA0F2A}" type="slidenum">
              <a:rPr lang="en-US" smtClean="0"/>
              <a:pPr>
                <a:defRPr/>
              </a:pPr>
              <a:t>11</a:t>
            </a:fld>
            <a:endParaRPr lang="en-US" dirty="0"/>
          </a:p>
        </p:txBody>
      </p:sp>
      <p:grpSp>
        <p:nvGrpSpPr>
          <p:cNvPr id="6" name="Group 5"/>
          <p:cNvGrpSpPr/>
          <p:nvPr/>
        </p:nvGrpSpPr>
        <p:grpSpPr>
          <a:xfrm>
            <a:off x="6705600" y="1447800"/>
            <a:ext cx="2001261" cy="990600"/>
            <a:chOff x="5203650" y="328004"/>
            <a:chExt cx="4523060" cy="2238858"/>
          </a:xfrm>
        </p:grpSpPr>
        <p:sp>
          <p:nvSpPr>
            <p:cNvPr id="7" name="Horizontal Scroll 6"/>
            <p:cNvSpPr/>
            <p:nvPr/>
          </p:nvSpPr>
          <p:spPr>
            <a:xfrm>
              <a:off x="6131794" y="638504"/>
              <a:ext cx="3594916"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600" dirty="0" smtClean="0"/>
                <a:t>4.7.1</a:t>
              </a:r>
              <a:endParaRPr lang="en-US" sz="3600" dirty="0"/>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B"/>
          <p:cNvSpPr/>
          <p:nvPr/>
        </p:nvSpPr>
        <p:spPr>
          <a:xfrm>
            <a:off x="12700" y="6718300"/>
            <a:ext cx="5655733"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11 of 15</a:t>
            </a:r>
            <a:endParaRPr lang="en-US" sz="1400" b="1">
              <a:solidFill>
                <a:srgbClr val="FFFFFF"/>
              </a:solidFill>
            </a:endParaRPr>
          </a:p>
        </p:txBody>
      </p:sp>
      <p:sp>
        <p:nvSpPr>
          <p:cNvPr id="1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ection2"/>
          <p:cNvSpPr/>
          <p:nvPr/>
        </p:nvSpPr>
        <p:spPr>
          <a:xfrm>
            <a:off x="0" y="0"/>
            <a:ext cx="1727238"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Validation</a:t>
            </a:r>
            <a:endParaRPr lang="en-US" sz="1200">
              <a:solidFill>
                <a:srgbClr val="FFFFFF"/>
              </a:solidFill>
            </a:endParaRPr>
          </a:p>
        </p:txBody>
      </p:sp>
      <p:sp>
        <p:nvSpPr>
          <p:cNvPr id="19" name="section3"/>
          <p:cNvSpPr/>
          <p:nvPr/>
        </p:nvSpPr>
        <p:spPr>
          <a:xfrm>
            <a:off x="1727200" y="0"/>
            <a:ext cx="2228425"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Requirements Management</a:t>
            </a:r>
            <a:endParaRPr lang="en-US" sz="1400" u="sng">
              <a:solidFill>
                <a:srgbClr val="17375E"/>
              </a:solidFill>
            </a:endParaRPr>
          </a:p>
        </p:txBody>
      </p:sp>
    </p:spTree>
    <p:extLst>
      <p:ext uri="{BB962C8B-B14F-4D97-AF65-F5344CB8AC3E}">
        <p14:creationId xmlns:p14="http://schemas.microsoft.com/office/powerpoint/2010/main" val="40427320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Requirements change management</a:t>
            </a:r>
            <a:endParaRPr lang="en-US" sz="2800" dirty="0"/>
          </a:p>
        </p:txBody>
      </p:sp>
      <p:sp>
        <p:nvSpPr>
          <p:cNvPr id="3" name="Content Placeholder 2"/>
          <p:cNvSpPr>
            <a:spLocks noGrp="1"/>
          </p:cNvSpPr>
          <p:nvPr>
            <p:ph sz="quarter" idx="1"/>
          </p:nvPr>
        </p:nvSpPr>
        <p:spPr/>
        <p:txBody>
          <a:bodyPr/>
          <a:lstStyle/>
          <a:p>
            <a:r>
              <a:rPr lang="en-US" dirty="0" smtClean="0"/>
              <a:t>Deciding if a requirements change should be accepted</a:t>
            </a:r>
          </a:p>
          <a:p>
            <a:pPr lvl="1"/>
            <a:r>
              <a:rPr lang="en-US" i="1" dirty="0" smtClean="0">
                <a:solidFill>
                  <a:srgbClr val="FF0000"/>
                </a:solidFill>
              </a:rPr>
              <a:t>Problem analysis and change specification</a:t>
            </a:r>
            <a:r>
              <a:rPr lang="en-US" dirty="0" smtClean="0">
                <a:solidFill>
                  <a:srgbClr val="FF0000"/>
                </a:solidFill>
              </a:rPr>
              <a:t> </a:t>
            </a:r>
          </a:p>
          <a:p>
            <a:pPr lvl="2"/>
            <a:r>
              <a:rPr lang="en-US" dirty="0" smtClean="0"/>
              <a:t>During this stage, the problem or the change proposal is analyzed to check that it is valid. This analysis is fed back to the change requestor who may respond with a more specific requirements change proposal, or decide to withdraw the request.</a:t>
            </a:r>
            <a:endParaRPr lang="en-GB" dirty="0" smtClean="0"/>
          </a:p>
          <a:p>
            <a:pPr lvl="1"/>
            <a:r>
              <a:rPr lang="en-US" i="1" dirty="0" smtClean="0">
                <a:solidFill>
                  <a:srgbClr val="FF0000"/>
                </a:solidFill>
              </a:rPr>
              <a:t>Change analysis and costing</a:t>
            </a:r>
            <a:r>
              <a:rPr lang="en-US" dirty="0" smtClean="0">
                <a:solidFill>
                  <a:srgbClr val="FF0000"/>
                </a:solidFill>
              </a:rPr>
              <a:t> </a:t>
            </a:r>
          </a:p>
          <a:p>
            <a:pPr lvl="2"/>
            <a:r>
              <a:rPr lang="en-US" dirty="0" smtClean="0"/>
              <a:t>The effect of the proposed change is assessed using traceability information and general knowledge of the system requirements. Once this analysis is completed, a decision is made whether or not to proceed with the requirements change.</a:t>
            </a:r>
            <a:endParaRPr lang="en-GB" dirty="0" smtClean="0"/>
          </a:p>
          <a:p>
            <a:pPr lvl="1"/>
            <a:r>
              <a:rPr lang="en-US" dirty="0" smtClean="0">
                <a:solidFill>
                  <a:srgbClr val="FF0000"/>
                </a:solidFill>
              </a:rPr>
              <a:t>Change implementation</a:t>
            </a:r>
            <a:r>
              <a:rPr lang="en-US" dirty="0" smtClean="0"/>
              <a:t> </a:t>
            </a:r>
          </a:p>
          <a:p>
            <a:pPr lvl="2"/>
            <a:r>
              <a:rPr lang="en-US" dirty="0" smtClean="0"/>
              <a:t>The requirements document and, where necessary, the system design and implementation, are modified. Ideally, the document should be organized so that changes can be easily implemented.</a:t>
            </a:r>
            <a:endParaRPr lang="en-US" dirty="0"/>
          </a:p>
        </p:txBody>
      </p:sp>
      <p:sp>
        <p:nvSpPr>
          <p:cNvPr id="5" name="Slide Number Placeholder 4"/>
          <p:cNvSpPr>
            <a:spLocks noGrp="1"/>
          </p:cNvSpPr>
          <p:nvPr>
            <p:ph type="sldNum" sz="quarter" idx="12"/>
          </p:nvPr>
        </p:nvSpPr>
        <p:spPr/>
        <p:txBody>
          <a:bodyPr/>
          <a:lstStyle/>
          <a:p>
            <a:pPr>
              <a:defRPr/>
            </a:pPr>
            <a:fld id="{825F70CE-84E9-D04C-9B15-10C693AA0F2A}" type="slidenum">
              <a:rPr lang="en-US" smtClean="0"/>
              <a:pPr>
                <a:defRPr/>
              </a:pPr>
              <a:t>12</a:t>
            </a:fld>
            <a:endParaRPr lang="en-US"/>
          </a:p>
        </p:txBody>
      </p:sp>
      <p:grpSp>
        <p:nvGrpSpPr>
          <p:cNvPr id="6" name="Group 5"/>
          <p:cNvGrpSpPr/>
          <p:nvPr/>
        </p:nvGrpSpPr>
        <p:grpSpPr>
          <a:xfrm>
            <a:off x="6990339" y="345744"/>
            <a:ext cx="2001261" cy="990600"/>
            <a:chOff x="5203650" y="328004"/>
            <a:chExt cx="4523060" cy="2238858"/>
          </a:xfrm>
        </p:grpSpPr>
        <p:sp>
          <p:nvSpPr>
            <p:cNvPr id="7" name="Horizontal Scroll 6"/>
            <p:cNvSpPr/>
            <p:nvPr/>
          </p:nvSpPr>
          <p:spPr>
            <a:xfrm>
              <a:off x="6131794" y="638504"/>
              <a:ext cx="3594916"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600" dirty="0" smtClean="0"/>
                <a:t>4.7.2</a:t>
              </a:r>
              <a:endParaRPr lang="en-US" sz="3600" dirty="0"/>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B"/>
          <p:cNvSpPr/>
          <p:nvPr/>
        </p:nvSpPr>
        <p:spPr>
          <a:xfrm>
            <a:off x="12700" y="6718300"/>
            <a:ext cx="61722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12 of 15</a:t>
            </a:r>
            <a:endParaRPr lang="en-US" sz="1400" b="1">
              <a:solidFill>
                <a:srgbClr val="FFFFFF"/>
              </a:solidFill>
            </a:endParaRPr>
          </a:p>
        </p:txBody>
      </p:sp>
      <p:sp>
        <p:nvSpPr>
          <p:cNvPr id="1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ection2"/>
          <p:cNvSpPr/>
          <p:nvPr/>
        </p:nvSpPr>
        <p:spPr>
          <a:xfrm>
            <a:off x="0" y="0"/>
            <a:ext cx="1727238"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Validation</a:t>
            </a:r>
            <a:endParaRPr lang="en-US" sz="1200">
              <a:solidFill>
                <a:srgbClr val="FFFFFF"/>
              </a:solidFill>
            </a:endParaRPr>
          </a:p>
        </p:txBody>
      </p:sp>
      <p:sp>
        <p:nvSpPr>
          <p:cNvPr id="19" name="section3"/>
          <p:cNvSpPr/>
          <p:nvPr/>
        </p:nvSpPr>
        <p:spPr>
          <a:xfrm>
            <a:off x="1727200" y="0"/>
            <a:ext cx="2228425"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Requirements Management</a:t>
            </a:r>
            <a:endParaRPr lang="en-US" sz="1400" u="sng">
              <a:solidFill>
                <a:srgbClr val="17375E"/>
              </a:solidFill>
            </a:endParaRPr>
          </a:p>
        </p:txBody>
      </p:sp>
    </p:spTree>
    <p:extLst>
      <p:ext uri="{BB962C8B-B14F-4D97-AF65-F5344CB8AC3E}">
        <p14:creationId xmlns:p14="http://schemas.microsoft.com/office/powerpoint/2010/main" val="5753601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eaLnBrk="1" hangingPunct="1"/>
            <a:r>
              <a:rPr lang="en-US" dirty="0" smtClean="0"/>
              <a:t>Requirements change management</a:t>
            </a:r>
            <a:r>
              <a:rPr lang="en-GB" dirty="0" smtClean="0"/>
              <a:t> </a:t>
            </a:r>
            <a:endParaRPr lang="en-US" dirty="0" smtClean="0"/>
          </a:p>
        </p:txBody>
      </p:sp>
      <p:sp>
        <p:nvSpPr>
          <p:cNvPr id="5" name="Slide Number Placeholder 4"/>
          <p:cNvSpPr>
            <a:spLocks noGrp="1"/>
          </p:cNvSpPr>
          <p:nvPr>
            <p:ph type="sldNum" sz="quarter" idx="12"/>
          </p:nvPr>
        </p:nvSpPr>
        <p:spPr/>
        <p:txBody>
          <a:bodyPr/>
          <a:lstStyle/>
          <a:p>
            <a:pPr>
              <a:defRPr/>
            </a:pPr>
            <a:fld id="{825F70CE-84E9-D04C-9B15-10C693AA0F2A}" type="slidenum">
              <a:rPr lang="en-US" smtClean="0"/>
              <a:pPr>
                <a:defRPr/>
              </a:pPr>
              <a:t>13</a:t>
            </a:fld>
            <a:endParaRPr lang="en-US"/>
          </a:p>
        </p:txBody>
      </p:sp>
      <p:pic>
        <p:nvPicPr>
          <p:cNvPr id="4" name="Picture 3" descr="4.18 ReqChangeMan.eps"/>
          <p:cNvPicPr>
            <a:picLocks noChangeAspect="1"/>
          </p:cNvPicPr>
          <p:nvPr/>
        </p:nvPicPr>
        <p:blipFill>
          <a:blip r:embed="rId2">
            <a:duotone>
              <a:prstClr val="black"/>
              <a:schemeClr val="accent1">
                <a:tint val="45000"/>
                <a:satMod val="400000"/>
              </a:schemeClr>
            </a:duotone>
          </a:blip>
          <a:stretch>
            <a:fillRect/>
          </a:stretch>
        </p:blipFill>
        <p:spPr>
          <a:xfrm>
            <a:off x="76200" y="6123612"/>
            <a:ext cx="2277760" cy="277188"/>
          </a:xfrm>
          <a:prstGeom prst="rect">
            <a:avLst/>
          </a:prstGeom>
        </p:spPr>
      </p:pic>
      <p:sp>
        <p:nvSpPr>
          <p:cNvPr id="11" name="Rectangle 10"/>
          <p:cNvSpPr/>
          <p:nvPr/>
        </p:nvSpPr>
        <p:spPr>
          <a:xfrm>
            <a:off x="1524000" y="2094131"/>
            <a:ext cx="2358145" cy="647239"/>
          </a:xfrm>
          <a:prstGeom prst="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t>Problem analysis and change specification</a:t>
            </a:r>
            <a:endParaRPr lang="en-US" sz="1800" dirty="0"/>
          </a:p>
        </p:txBody>
      </p:sp>
      <p:cxnSp>
        <p:nvCxnSpPr>
          <p:cNvPr id="14" name="Straight Arrow Connector 13"/>
          <p:cNvCxnSpPr>
            <a:endCxn id="11" idx="1"/>
          </p:cNvCxnSpPr>
          <p:nvPr/>
        </p:nvCxnSpPr>
        <p:spPr>
          <a:xfrm>
            <a:off x="228599" y="2417751"/>
            <a:ext cx="1295401" cy="0"/>
          </a:xfrm>
          <a:prstGeom prst="straightConnector1">
            <a:avLst/>
          </a:prstGeom>
          <a:ln w="28575">
            <a:tailEnd type="triangle" w="lg" len="lg"/>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128255" y="3042727"/>
            <a:ext cx="2358145" cy="647239"/>
          </a:xfrm>
          <a:prstGeom prst="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t>Change analysis and costing</a:t>
            </a:r>
            <a:endParaRPr lang="en-US" sz="1800" dirty="0"/>
          </a:p>
        </p:txBody>
      </p:sp>
      <p:sp>
        <p:nvSpPr>
          <p:cNvPr id="17" name="Rectangle 16"/>
          <p:cNvSpPr/>
          <p:nvPr/>
        </p:nvSpPr>
        <p:spPr>
          <a:xfrm>
            <a:off x="4728455" y="4000961"/>
            <a:ext cx="2358145" cy="647239"/>
          </a:xfrm>
          <a:prstGeom prst="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t>Change implementation</a:t>
            </a:r>
            <a:endParaRPr lang="en-US" sz="1800" dirty="0"/>
          </a:p>
        </p:txBody>
      </p:sp>
      <p:cxnSp>
        <p:nvCxnSpPr>
          <p:cNvPr id="18" name="Straight Arrow Connector 17"/>
          <p:cNvCxnSpPr>
            <a:stCxn id="11" idx="2"/>
            <a:endCxn id="16" idx="1"/>
          </p:cNvCxnSpPr>
          <p:nvPr/>
        </p:nvCxnSpPr>
        <p:spPr>
          <a:xfrm rot="16200000" flipH="1">
            <a:off x="2603176" y="2841267"/>
            <a:ext cx="624977" cy="425182"/>
          </a:xfrm>
          <a:prstGeom prst="bentConnector2">
            <a:avLst/>
          </a:prstGeom>
          <a:ln w="28575">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17"/>
          <p:cNvCxnSpPr>
            <a:stCxn id="16" idx="2"/>
            <a:endCxn id="17" idx="1"/>
          </p:cNvCxnSpPr>
          <p:nvPr/>
        </p:nvCxnSpPr>
        <p:spPr>
          <a:xfrm rot="16200000" flipH="1">
            <a:off x="4200584" y="3796709"/>
            <a:ext cx="634615" cy="421127"/>
          </a:xfrm>
          <a:prstGeom prst="bentConnector2">
            <a:avLst/>
          </a:prstGeom>
          <a:ln w="28575">
            <a:tailEnd type="triangle" w="lg" len="lg"/>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28904" y="1752600"/>
            <a:ext cx="1676400" cy="646331"/>
          </a:xfrm>
          <a:prstGeom prst="rect">
            <a:avLst/>
          </a:prstGeom>
          <a:noFill/>
        </p:spPr>
        <p:txBody>
          <a:bodyPr wrap="square" rtlCol="0">
            <a:spAutoFit/>
          </a:bodyPr>
          <a:lstStyle/>
          <a:p>
            <a:pPr algn="ctr"/>
            <a:r>
              <a:rPr lang="en-US" sz="1800" dirty="0" smtClean="0"/>
              <a:t>Identified problem</a:t>
            </a:r>
            <a:endParaRPr lang="en-US" sz="1800" dirty="0"/>
          </a:p>
        </p:txBody>
      </p:sp>
      <p:cxnSp>
        <p:nvCxnSpPr>
          <p:cNvPr id="30" name="Straight Arrow Connector 29"/>
          <p:cNvCxnSpPr>
            <a:stCxn id="17" idx="3"/>
          </p:cNvCxnSpPr>
          <p:nvPr/>
        </p:nvCxnSpPr>
        <p:spPr>
          <a:xfrm>
            <a:off x="7086600" y="4324581"/>
            <a:ext cx="1495096" cy="0"/>
          </a:xfrm>
          <a:prstGeom prst="straightConnector1">
            <a:avLst/>
          </a:prstGeom>
          <a:ln w="28575">
            <a:tailEnd type="triangle" w="lg" len="lg"/>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7010400" y="3657600"/>
            <a:ext cx="1676400" cy="646331"/>
          </a:xfrm>
          <a:prstGeom prst="rect">
            <a:avLst/>
          </a:prstGeom>
          <a:noFill/>
        </p:spPr>
        <p:txBody>
          <a:bodyPr wrap="square" rtlCol="0">
            <a:spAutoFit/>
          </a:bodyPr>
          <a:lstStyle/>
          <a:p>
            <a:pPr algn="ctr"/>
            <a:r>
              <a:rPr lang="en-US" sz="1800" dirty="0" smtClean="0"/>
              <a:t>Revised requirements</a:t>
            </a:r>
            <a:endParaRPr lang="en-US" sz="1800" dirty="0"/>
          </a:p>
        </p:txBody>
      </p:sp>
      <p:sp>
        <p:nvSpPr>
          <p:cNvPr id="20" name="TextBox 19"/>
          <p:cNvSpPr txBox="1"/>
          <p:nvPr/>
        </p:nvSpPr>
        <p:spPr>
          <a:xfrm>
            <a:off x="1905000" y="4724400"/>
            <a:ext cx="5562600" cy="369332"/>
          </a:xfrm>
          <a:prstGeom prst="rect">
            <a:avLst/>
          </a:prstGeom>
          <a:noFill/>
        </p:spPr>
        <p:txBody>
          <a:bodyPr wrap="square" rtlCol="0">
            <a:spAutoFit/>
          </a:bodyPr>
          <a:lstStyle/>
          <a:p>
            <a:pPr algn="ctr"/>
            <a:r>
              <a:rPr lang="en-US" sz="1800" b="1" dirty="0" smtClean="0"/>
              <a:t>Figure 4.18:</a:t>
            </a:r>
            <a:r>
              <a:rPr lang="en-US" sz="1800" dirty="0" smtClean="0"/>
              <a:t> Requirements change management</a:t>
            </a:r>
            <a:endParaRPr lang="en-US" sz="1800" dirty="0"/>
          </a:p>
        </p:txBody>
      </p:sp>
      <p:sp>
        <p:nvSpPr>
          <p:cNvPr id="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B"/>
          <p:cNvSpPr/>
          <p:nvPr/>
        </p:nvSpPr>
        <p:spPr>
          <a:xfrm>
            <a:off x="12700" y="6718300"/>
            <a:ext cx="6688667"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13 of 15</a:t>
            </a:r>
            <a:endParaRPr lang="en-US" sz="1400" b="1">
              <a:solidFill>
                <a:srgbClr val="FFFFFF"/>
              </a:solidFill>
            </a:endParaRPr>
          </a:p>
        </p:txBody>
      </p:sp>
      <p:sp>
        <p:nvSpPr>
          <p:cNvPr id="1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ection2"/>
          <p:cNvSpPr/>
          <p:nvPr/>
        </p:nvSpPr>
        <p:spPr>
          <a:xfrm>
            <a:off x="0" y="0"/>
            <a:ext cx="1727238"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Validation</a:t>
            </a:r>
            <a:endParaRPr lang="en-US" sz="1200">
              <a:solidFill>
                <a:srgbClr val="FFFFFF"/>
              </a:solidFill>
            </a:endParaRPr>
          </a:p>
        </p:txBody>
      </p:sp>
      <p:sp>
        <p:nvSpPr>
          <p:cNvPr id="13" name="section3"/>
          <p:cNvSpPr/>
          <p:nvPr/>
        </p:nvSpPr>
        <p:spPr>
          <a:xfrm>
            <a:off x="1727200" y="0"/>
            <a:ext cx="2228425"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Requirements Management</a:t>
            </a:r>
            <a:endParaRPr lang="en-US" sz="1400" u="sng">
              <a:solidFill>
                <a:srgbClr val="17375E"/>
              </a:solidFill>
            </a:endParaRPr>
          </a:p>
        </p:txBody>
      </p:sp>
    </p:spTree>
    <p:extLst>
      <p:ext uri="{BB962C8B-B14F-4D97-AF65-F5344CB8AC3E}">
        <p14:creationId xmlns:p14="http://schemas.microsoft.com/office/powerpoint/2010/main" val="32115759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Key points</a:t>
            </a:r>
            <a:endParaRPr lang="en-US" dirty="0"/>
          </a:p>
        </p:txBody>
      </p:sp>
      <p:sp>
        <p:nvSpPr>
          <p:cNvPr id="3" name="Content Placeholder 2"/>
          <p:cNvSpPr>
            <a:spLocks noGrp="1"/>
          </p:cNvSpPr>
          <p:nvPr>
            <p:ph sz="quarter" idx="1"/>
          </p:nvPr>
        </p:nvSpPr>
        <p:spPr/>
        <p:txBody>
          <a:bodyPr/>
          <a:lstStyle/>
          <a:p>
            <a:r>
              <a:rPr lang="en-US" dirty="0" smtClean="0"/>
              <a:t>Requirements validation is the process of checking the requirements for validity, consistency, completeness, realism and verifiability. </a:t>
            </a:r>
            <a:endParaRPr lang="en-GB" dirty="0" smtClean="0"/>
          </a:p>
          <a:p>
            <a:endParaRPr lang="en-US" dirty="0" smtClean="0"/>
          </a:p>
          <a:p>
            <a:r>
              <a:rPr lang="en-US" dirty="0" smtClean="0"/>
              <a:t>Business, organizational and technical changes inevitably lead to changes to the requirements for a software system. Requirements management is the process of managing and controlling these changes.</a:t>
            </a:r>
            <a:endParaRPr lang="en-GB" dirty="0" smtClean="0"/>
          </a:p>
          <a:p>
            <a:endParaRPr lang="en-US" dirty="0"/>
          </a:p>
        </p:txBody>
      </p:sp>
      <p:sp>
        <p:nvSpPr>
          <p:cNvPr id="4" name="Slide Number Placeholder 3"/>
          <p:cNvSpPr>
            <a:spLocks noGrp="1"/>
          </p:cNvSpPr>
          <p:nvPr>
            <p:ph type="sldNum" sz="quarter" idx="12"/>
          </p:nvPr>
        </p:nvSpPr>
        <p:spPr/>
        <p:txBody>
          <a:bodyPr/>
          <a:lstStyle/>
          <a:p>
            <a:fld id="{825F70CE-84E9-D04C-9B15-10C693AA0F2A}" type="slidenum">
              <a:rPr lang="en-US" smtClean="0"/>
              <a:pPr/>
              <a:t>14</a:t>
            </a:fld>
            <a:endParaRPr lang="en-US"/>
          </a:p>
        </p:txBody>
      </p:sp>
      <p:sp>
        <p:nvSpPr>
          <p:cNvPr id="8"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B"/>
          <p:cNvSpPr/>
          <p:nvPr/>
        </p:nvSpPr>
        <p:spPr>
          <a:xfrm>
            <a:off x="12700" y="6718300"/>
            <a:ext cx="7205133"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14 of 15</a:t>
            </a:r>
            <a:endParaRPr lang="en-US" sz="1400" b="1">
              <a:solidFill>
                <a:srgbClr val="FFFFFF"/>
              </a:solidFill>
            </a:endParaRPr>
          </a:p>
        </p:txBody>
      </p:sp>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0" y="0"/>
            <a:ext cx="1727238"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Validation</a:t>
            </a:r>
            <a:endParaRPr lang="en-US" sz="1200">
              <a:solidFill>
                <a:srgbClr val="FFFFFF"/>
              </a:solidFill>
            </a:endParaRPr>
          </a:p>
        </p:txBody>
      </p:sp>
      <p:sp>
        <p:nvSpPr>
          <p:cNvPr id="16" name="section3"/>
          <p:cNvSpPr/>
          <p:nvPr/>
        </p:nvSpPr>
        <p:spPr>
          <a:xfrm>
            <a:off x="1727200" y="0"/>
            <a:ext cx="1936989"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Management</a:t>
            </a:r>
            <a:endParaRPr lang="en-US" sz="1200">
              <a:solidFill>
                <a:srgbClr val="FFFFFF"/>
              </a:solidFill>
            </a:endParaRPr>
          </a:p>
        </p:txBody>
      </p:sp>
    </p:spTree>
    <p:extLst>
      <p:ext uri="{BB962C8B-B14F-4D97-AF65-F5344CB8AC3E}">
        <p14:creationId xmlns:p14="http://schemas.microsoft.com/office/powerpoint/2010/main" val="8130050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Lecture</a:t>
            </a:r>
            <a:endParaRPr lang="en-US" dirty="0"/>
          </a:p>
        </p:txBody>
      </p:sp>
      <p:sp>
        <p:nvSpPr>
          <p:cNvPr id="4" name="Content Placeholder 3"/>
          <p:cNvSpPr>
            <a:spLocks noGrp="1"/>
          </p:cNvSpPr>
          <p:nvPr>
            <p:ph sz="quarter" idx="1"/>
          </p:nvPr>
        </p:nvSpPr>
        <p:spPr/>
        <p:txBody>
          <a:bodyPr>
            <a:normAutofit/>
          </a:bodyPr>
          <a:lstStyle/>
          <a:p>
            <a:pPr algn="ctr">
              <a:buNone/>
            </a:pPr>
            <a:endParaRPr lang="en-US" sz="3600" dirty="0" smtClean="0"/>
          </a:p>
          <a:p>
            <a:pPr algn="ctr">
              <a:buNone/>
            </a:pPr>
            <a:endParaRPr lang="en-US" sz="3600" dirty="0" smtClean="0"/>
          </a:p>
          <a:p>
            <a:pPr algn="ctr">
              <a:buNone/>
            </a:pPr>
            <a:r>
              <a:rPr lang="en-US" sz="3600" dirty="0" smtClean="0"/>
              <a:t>Chapter 5  System Modeling</a:t>
            </a:r>
            <a:endParaRPr lang="en-US" sz="3600" dirty="0"/>
          </a:p>
        </p:txBody>
      </p:sp>
      <p:sp>
        <p:nvSpPr>
          <p:cNvPr id="3" name="Slide Number Placeholder 2"/>
          <p:cNvSpPr>
            <a:spLocks noGrp="1"/>
          </p:cNvSpPr>
          <p:nvPr>
            <p:ph type="sldNum" sz="quarter" idx="12"/>
          </p:nvPr>
        </p:nvSpPr>
        <p:spPr/>
        <p:txBody>
          <a:bodyPr/>
          <a:lstStyle/>
          <a:p>
            <a:fld id="{E6EFA536-BF07-417E-9D69-F23A20C07272}" type="slidenum">
              <a:rPr lang="en-US" smtClean="0"/>
              <a:pPr/>
              <a:t>15</a:t>
            </a:fld>
            <a:endParaRPr lang="en-US"/>
          </a:p>
        </p:txBody>
      </p:sp>
      <p:sp>
        <p:nvSpPr>
          <p:cNvPr id="8"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B"/>
          <p:cNvSpPr/>
          <p:nvPr/>
        </p:nvSpPr>
        <p:spPr>
          <a:xfrm>
            <a:off x="12700" y="6718300"/>
            <a:ext cx="77216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15 of 15</a:t>
            </a:r>
            <a:endParaRPr lang="en-US" sz="1400" b="1">
              <a:solidFill>
                <a:srgbClr val="FFFFFF"/>
              </a:solidFill>
            </a:endParaRPr>
          </a:p>
        </p:txBody>
      </p:sp>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0" y="0"/>
            <a:ext cx="1727238"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Validation</a:t>
            </a:r>
            <a:endParaRPr lang="en-US" sz="1200">
              <a:solidFill>
                <a:srgbClr val="FFFFFF"/>
              </a:solidFill>
            </a:endParaRPr>
          </a:p>
        </p:txBody>
      </p:sp>
      <p:sp>
        <p:nvSpPr>
          <p:cNvPr id="16" name="section3"/>
          <p:cNvSpPr/>
          <p:nvPr/>
        </p:nvSpPr>
        <p:spPr>
          <a:xfrm>
            <a:off x="1727200" y="0"/>
            <a:ext cx="1936989"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Management</a:t>
            </a:r>
            <a:endParaRPr lang="en-US" sz="1200">
              <a:solidFill>
                <a:srgbClr val="FFFFFF"/>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Review</a:t>
            </a:r>
            <a:endParaRPr lang="en-US" dirty="0"/>
          </a:p>
        </p:txBody>
      </p:sp>
      <p:sp>
        <p:nvSpPr>
          <p:cNvPr id="7" name="Content Placeholder 6"/>
          <p:cNvSpPr>
            <a:spLocks noGrp="1"/>
          </p:cNvSpPr>
          <p:nvPr>
            <p:ph sz="quarter" idx="1"/>
          </p:nvPr>
        </p:nvSpPr>
        <p:spPr/>
        <p:txBody>
          <a:bodyPr/>
          <a:lstStyle/>
          <a:p>
            <a:pPr marL="274638" lvl="1" indent="0">
              <a:lnSpc>
                <a:spcPct val="90000"/>
              </a:lnSpc>
              <a:buNone/>
            </a:pPr>
            <a:r>
              <a:rPr lang="en-GB" sz="2800" dirty="0" smtClean="0"/>
              <a:t>1 - </a:t>
            </a:r>
            <a:r>
              <a:rPr lang="en-GB" sz="2800" dirty="0"/>
              <a:t>Feasibility study</a:t>
            </a:r>
          </a:p>
          <a:p>
            <a:pPr marL="274638" lvl="1" indent="0">
              <a:lnSpc>
                <a:spcPct val="90000"/>
              </a:lnSpc>
              <a:buNone/>
            </a:pPr>
            <a:r>
              <a:rPr lang="en-GB" sz="2800" dirty="0"/>
              <a:t>2 - Requirements elicitation and analysis;</a:t>
            </a:r>
          </a:p>
          <a:p>
            <a:pPr marL="274638" lvl="1" indent="0">
              <a:lnSpc>
                <a:spcPct val="90000"/>
              </a:lnSpc>
              <a:buNone/>
            </a:pPr>
            <a:r>
              <a:rPr lang="en-GB" sz="2800" dirty="0"/>
              <a:t>3 - Requirements specification;</a:t>
            </a:r>
          </a:p>
          <a:p>
            <a:pPr marL="274638" lvl="1" indent="0">
              <a:lnSpc>
                <a:spcPct val="90000"/>
              </a:lnSpc>
              <a:buNone/>
            </a:pPr>
            <a:r>
              <a:rPr lang="en-GB" sz="2800" dirty="0"/>
              <a:t>4 - Requirements validation;</a:t>
            </a:r>
          </a:p>
          <a:p>
            <a:endParaRPr lang="en-US" dirty="0"/>
          </a:p>
        </p:txBody>
      </p:sp>
      <p:sp>
        <p:nvSpPr>
          <p:cNvPr id="3" name="Slide Number Placeholder 2"/>
          <p:cNvSpPr>
            <a:spLocks noGrp="1"/>
          </p:cNvSpPr>
          <p:nvPr>
            <p:ph type="sldNum" sz="quarter" idx="12"/>
          </p:nvPr>
        </p:nvSpPr>
        <p:spPr/>
        <p:txBody>
          <a:bodyPr/>
          <a:lstStyle/>
          <a:p>
            <a:fld id="{A0645F56-87C8-49AE-AB69-38FEEA9AA94F}" type="slidenum">
              <a:rPr lang="en-US" smtClean="0"/>
              <a:pPr/>
              <a:t>2</a:t>
            </a:fld>
            <a:endParaRPr lang="en-US"/>
          </a:p>
        </p:txBody>
      </p:sp>
      <p:sp>
        <p:nvSpPr>
          <p:cNvPr id="8"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B"/>
          <p:cNvSpPr/>
          <p:nvPr/>
        </p:nvSpPr>
        <p:spPr>
          <a:xfrm>
            <a:off x="12700" y="6718300"/>
            <a:ext cx="1007533"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 of 15</a:t>
            </a:r>
            <a:endParaRPr lang="en-US" sz="1400" b="1">
              <a:solidFill>
                <a:srgbClr val="FFFFFF"/>
              </a:solidFill>
            </a:endParaRPr>
          </a:p>
        </p:txBody>
      </p:sp>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0" y="0"/>
            <a:ext cx="1727238"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Validation</a:t>
            </a:r>
            <a:endParaRPr lang="en-US" sz="1200">
              <a:solidFill>
                <a:srgbClr val="FFFFFF"/>
              </a:solidFill>
            </a:endParaRPr>
          </a:p>
        </p:txBody>
      </p:sp>
      <p:sp>
        <p:nvSpPr>
          <p:cNvPr id="16" name="section3"/>
          <p:cNvSpPr/>
          <p:nvPr/>
        </p:nvSpPr>
        <p:spPr>
          <a:xfrm>
            <a:off x="1727200" y="0"/>
            <a:ext cx="1936989"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Management</a:t>
            </a:r>
            <a:endParaRPr lang="en-US" sz="1200">
              <a:solidFill>
                <a:srgbClr val="FFFFFF"/>
              </a:solidFill>
            </a:endParaRPr>
          </a:p>
        </p:txBody>
      </p:sp>
    </p:spTree>
    <p:extLst>
      <p:ext uri="{BB962C8B-B14F-4D97-AF65-F5344CB8AC3E}">
        <p14:creationId xmlns:p14="http://schemas.microsoft.com/office/powerpoint/2010/main" val="25801309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2"/>
          <p:cNvSpPr>
            <a:spLocks noGrp="1" noChangeArrowheads="1"/>
          </p:cNvSpPr>
          <p:nvPr>
            <p:ph type="title"/>
          </p:nvPr>
        </p:nvSpPr>
        <p:spPr/>
        <p:txBody>
          <a:bodyPr lIns="90487" tIns="44450" rIns="90487" bIns="44450"/>
          <a:lstStyle/>
          <a:p>
            <a:r>
              <a:rPr lang="en-GB" dirty="0" smtClean="0"/>
              <a:t>Requirements validation</a:t>
            </a:r>
          </a:p>
        </p:txBody>
      </p:sp>
      <p:sp>
        <p:nvSpPr>
          <p:cNvPr id="50180" name="Rectangle 3"/>
          <p:cNvSpPr>
            <a:spLocks noGrp="1" noChangeArrowheads="1"/>
          </p:cNvSpPr>
          <p:nvPr>
            <p:ph sz="quarter" idx="1"/>
          </p:nvPr>
        </p:nvSpPr>
        <p:spPr/>
        <p:txBody>
          <a:bodyPr lIns="90487" tIns="44450" rIns="90487" bIns="44450"/>
          <a:lstStyle/>
          <a:p>
            <a:endParaRPr lang="en-GB" dirty="0" smtClean="0"/>
          </a:p>
          <a:p>
            <a:r>
              <a:rPr lang="en-GB" dirty="0" smtClean="0"/>
              <a:t>Concerned with demonstrating that</a:t>
            </a:r>
            <a:br>
              <a:rPr lang="en-GB" dirty="0" smtClean="0"/>
            </a:br>
            <a:r>
              <a:rPr lang="en-GB" dirty="0" smtClean="0"/>
              <a:t> the requirements define the system that the customer really wants.</a:t>
            </a:r>
          </a:p>
          <a:p>
            <a:endParaRPr lang="en-GB" dirty="0" smtClean="0"/>
          </a:p>
          <a:p>
            <a:r>
              <a:rPr lang="en-GB" dirty="0" smtClean="0"/>
              <a:t>Requirements error costs are high so validation is very important</a:t>
            </a:r>
          </a:p>
          <a:p>
            <a:pPr lvl="1"/>
            <a:r>
              <a:rPr lang="en-GB" dirty="0" smtClean="0"/>
              <a:t>Fixing a requirements error after delivery may cost up to 100 times the cost of fixing an implementation error.</a:t>
            </a:r>
          </a:p>
        </p:txBody>
      </p:sp>
      <p:sp>
        <p:nvSpPr>
          <p:cNvPr id="50178" name="Slide Number Placeholder 5"/>
          <p:cNvSpPr>
            <a:spLocks noGrp="1"/>
          </p:cNvSpPr>
          <p:nvPr>
            <p:ph type="sldNum" sz="quarter" idx="12"/>
          </p:nvPr>
        </p:nvSpPr>
        <p:spPr>
          <a:noFill/>
        </p:spPr>
        <p:txBody>
          <a:bodyPr/>
          <a:lstStyle/>
          <a:p>
            <a:fld id="{97CC8058-E371-4DF5-9211-B9A2596B4748}" type="slidenum">
              <a:rPr lang="ar-SA"/>
              <a:pPr/>
              <a:t>3</a:t>
            </a:fld>
            <a:endParaRPr lang="en-US"/>
          </a:p>
        </p:txBody>
      </p:sp>
      <p:grpSp>
        <p:nvGrpSpPr>
          <p:cNvPr id="8" name="Group 7"/>
          <p:cNvGrpSpPr/>
          <p:nvPr/>
        </p:nvGrpSpPr>
        <p:grpSpPr>
          <a:xfrm>
            <a:off x="6324600" y="506534"/>
            <a:ext cx="2492392" cy="1474666"/>
            <a:chOff x="5203650" y="328004"/>
            <a:chExt cx="3783987" cy="2238858"/>
          </a:xfrm>
        </p:grpSpPr>
        <p:sp>
          <p:nvSpPr>
            <p:cNvPr id="9" name="Horizontal Scroll 8"/>
            <p:cNvSpPr/>
            <p:nvPr/>
          </p:nvSpPr>
          <p:spPr>
            <a:xfrm>
              <a:off x="6131796" y="638504"/>
              <a:ext cx="2855841"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600" dirty="0" smtClean="0"/>
                <a:t>4.6</a:t>
              </a:r>
              <a:endParaRPr lang="en-US" sz="3600" dirty="0"/>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5"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B"/>
          <p:cNvSpPr/>
          <p:nvPr/>
        </p:nvSpPr>
        <p:spPr>
          <a:xfrm>
            <a:off x="12700" y="6718300"/>
            <a:ext cx="15240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3 of 15</a:t>
            </a:r>
            <a:endParaRPr lang="en-US" sz="1400" b="1">
              <a:solidFill>
                <a:srgbClr val="FFFFFF"/>
              </a:solidFill>
            </a:endParaRPr>
          </a:p>
        </p:txBody>
      </p:sp>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0" y="0"/>
            <a:ext cx="198673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Requirements Validation</a:t>
            </a:r>
            <a:endParaRPr lang="en-US" sz="1400" u="sng">
              <a:solidFill>
                <a:srgbClr val="17375E"/>
              </a:solidFill>
            </a:endParaRPr>
          </a:p>
        </p:txBody>
      </p:sp>
      <p:sp>
        <p:nvSpPr>
          <p:cNvPr id="16" name="section3"/>
          <p:cNvSpPr/>
          <p:nvPr/>
        </p:nvSpPr>
        <p:spPr>
          <a:xfrm>
            <a:off x="1981200" y="0"/>
            <a:ext cx="1936989"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Management</a:t>
            </a:r>
            <a:endParaRPr lang="en-US" sz="1200">
              <a:solidFill>
                <a:srgbClr val="FFFFFF"/>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noFill/>
          <a:ln/>
        </p:spPr>
        <p:txBody>
          <a:bodyPr lIns="90487" tIns="44450" rIns="90487" bIns="44450"/>
          <a:lstStyle/>
          <a:p>
            <a:r>
              <a:rPr lang="en-GB"/>
              <a:t>Requirements checking</a:t>
            </a:r>
          </a:p>
        </p:txBody>
      </p:sp>
      <p:sp>
        <p:nvSpPr>
          <p:cNvPr id="58371" name="Rectangle 3"/>
          <p:cNvSpPr>
            <a:spLocks noGrp="1" noChangeArrowheads="1"/>
          </p:cNvSpPr>
          <p:nvPr>
            <p:ph sz="quarter" idx="1"/>
          </p:nvPr>
        </p:nvSpPr>
        <p:spPr>
          <a:noFill/>
          <a:ln/>
        </p:spPr>
        <p:txBody>
          <a:bodyPr lIns="90487" tIns="44450" rIns="90487" bIns="44450"/>
          <a:lstStyle/>
          <a:p>
            <a:r>
              <a:rPr lang="en-GB" sz="2400" dirty="0" smtClean="0">
                <a:solidFill>
                  <a:srgbClr val="FF0000"/>
                </a:solidFill>
              </a:rPr>
              <a:t>Validity</a:t>
            </a:r>
            <a:endParaRPr lang="en-GB" sz="2400" dirty="0"/>
          </a:p>
          <a:p>
            <a:pPr lvl="1"/>
            <a:r>
              <a:rPr lang="en-GB" sz="2100" dirty="0" smtClean="0"/>
              <a:t>Does </a:t>
            </a:r>
            <a:r>
              <a:rPr lang="en-GB" sz="2100" dirty="0"/>
              <a:t>the system provide the functions which best support the customer’s needs?</a:t>
            </a:r>
          </a:p>
          <a:p>
            <a:r>
              <a:rPr lang="en-GB" sz="2400" dirty="0" smtClean="0">
                <a:solidFill>
                  <a:srgbClr val="FF0000"/>
                </a:solidFill>
              </a:rPr>
              <a:t>Consistency</a:t>
            </a:r>
            <a:r>
              <a:rPr lang="en-GB" sz="2400" dirty="0" smtClean="0"/>
              <a:t>.</a:t>
            </a:r>
          </a:p>
          <a:p>
            <a:pPr lvl="1"/>
            <a:r>
              <a:rPr lang="en-GB" sz="2100" dirty="0" smtClean="0"/>
              <a:t>Are </a:t>
            </a:r>
            <a:r>
              <a:rPr lang="en-GB" sz="2100" dirty="0"/>
              <a:t>there any requirements conflicts?</a:t>
            </a:r>
          </a:p>
          <a:p>
            <a:r>
              <a:rPr lang="en-GB" sz="2400" dirty="0" smtClean="0">
                <a:solidFill>
                  <a:srgbClr val="FF0000"/>
                </a:solidFill>
              </a:rPr>
              <a:t>Completeness</a:t>
            </a:r>
            <a:endParaRPr lang="en-GB" sz="2400" dirty="0" smtClean="0"/>
          </a:p>
          <a:p>
            <a:pPr lvl="1"/>
            <a:r>
              <a:rPr lang="en-GB" sz="2100" dirty="0" smtClean="0"/>
              <a:t>Are </a:t>
            </a:r>
            <a:r>
              <a:rPr lang="en-GB" sz="2100" dirty="0"/>
              <a:t>all functions required by the customer included?</a:t>
            </a:r>
          </a:p>
          <a:p>
            <a:r>
              <a:rPr lang="en-GB" sz="2400" dirty="0" smtClean="0">
                <a:solidFill>
                  <a:srgbClr val="FF0000"/>
                </a:solidFill>
              </a:rPr>
              <a:t>Realism</a:t>
            </a:r>
            <a:endParaRPr lang="en-GB" sz="2400" dirty="0"/>
          </a:p>
          <a:p>
            <a:pPr lvl="1"/>
            <a:r>
              <a:rPr lang="en-GB" sz="2100" dirty="0" smtClean="0"/>
              <a:t>Can </a:t>
            </a:r>
            <a:r>
              <a:rPr lang="en-GB" sz="2100" dirty="0"/>
              <a:t>the requirements be implemented given available budget and technology</a:t>
            </a:r>
          </a:p>
          <a:p>
            <a:r>
              <a:rPr lang="en-GB" sz="2400" dirty="0" smtClean="0">
                <a:solidFill>
                  <a:srgbClr val="FF0000"/>
                </a:solidFill>
              </a:rPr>
              <a:t>Verifiability</a:t>
            </a:r>
            <a:endParaRPr lang="en-GB" sz="2400" dirty="0"/>
          </a:p>
          <a:p>
            <a:pPr lvl="1"/>
            <a:r>
              <a:rPr lang="en-GB" sz="2100" dirty="0" smtClean="0"/>
              <a:t>Can </a:t>
            </a:r>
            <a:r>
              <a:rPr lang="en-GB" sz="2100" dirty="0"/>
              <a:t>the requirements be checked?</a:t>
            </a:r>
          </a:p>
        </p:txBody>
      </p:sp>
      <p:sp>
        <p:nvSpPr>
          <p:cNvPr id="4" name="Slide Number Placeholder 3"/>
          <p:cNvSpPr>
            <a:spLocks noGrp="1"/>
          </p:cNvSpPr>
          <p:nvPr>
            <p:ph type="sldNum" sz="quarter" idx="12"/>
          </p:nvPr>
        </p:nvSpPr>
        <p:spPr/>
        <p:txBody>
          <a:bodyPr/>
          <a:lstStyle/>
          <a:p>
            <a:pPr>
              <a:defRPr/>
            </a:pPr>
            <a:fld id="{825F70CE-84E9-D04C-9B15-10C693AA0F2A}" type="slidenum">
              <a:rPr lang="en-US" smtClean="0"/>
              <a:pPr>
                <a:defRPr/>
              </a:pPr>
              <a:t>4</a:t>
            </a:fld>
            <a:endParaRPr lang="en-US"/>
          </a:p>
        </p:txBody>
      </p:sp>
      <p:sp>
        <p:nvSpPr>
          <p:cNvPr id="6"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B"/>
          <p:cNvSpPr/>
          <p:nvPr/>
        </p:nvSpPr>
        <p:spPr>
          <a:xfrm>
            <a:off x="12700" y="6718300"/>
            <a:ext cx="2040467"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4 of 15</a:t>
            </a:r>
            <a:endParaRPr lang="en-US" sz="1400" b="1">
              <a:solidFill>
                <a:srgbClr val="FFFFFF"/>
              </a:solidFill>
            </a:endParaRPr>
          </a:p>
        </p:txBody>
      </p:sp>
      <p:sp>
        <p:nvSpPr>
          <p:cNvPr id="1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2"/>
          <p:cNvSpPr/>
          <p:nvPr/>
        </p:nvSpPr>
        <p:spPr>
          <a:xfrm>
            <a:off x="0" y="0"/>
            <a:ext cx="198673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Requirements Validation</a:t>
            </a:r>
            <a:endParaRPr lang="en-US" sz="1400" u="sng">
              <a:solidFill>
                <a:srgbClr val="17375E"/>
              </a:solidFill>
            </a:endParaRPr>
          </a:p>
        </p:txBody>
      </p:sp>
      <p:sp>
        <p:nvSpPr>
          <p:cNvPr id="14" name="section3"/>
          <p:cNvSpPr/>
          <p:nvPr/>
        </p:nvSpPr>
        <p:spPr>
          <a:xfrm>
            <a:off x="1981200" y="0"/>
            <a:ext cx="1936989"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Management</a:t>
            </a:r>
            <a:endParaRPr lang="en-US" sz="1200">
              <a:solidFill>
                <a:srgbClr val="FFFFFF"/>
              </a:solidFill>
            </a:endParaRPr>
          </a:p>
        </p:txBody>
      </p:sp>
    </p:spTree>
    <p:extLst>
      <p:ext uri="{BB962C8B-B14F-4D97-AF65-F5344CB8AC3E}">
        <p14:creationId xmlns:p14="http://schemas.microsoft.com/office/powerpoint/2010/main" val="3349051104"/>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2"/>
          <p:cNvSpPr>
            <a:spLocks noGrp="1" noChangeArrowheads="1"/>
          </p:cNvSpPr>
          <p:nvPr>
            <p:ph type="title"/>
          </p:nvPr>
        </p:nvSpPr>
        <p:spPr/>
        <p:txBody>
          <a:bodyPr/>
          <a:lstStyle/>
          <a:p>
            <a:r>
              <a:rPr lang="en-GB" dirty="0" smtClean="0"/>
              <a:t>Requirements validation techniques</a:t>
            </a:r>
          </a:p>
        </p:txBody>
      </p:sp>
      <p:sp>
        <p:nvSpPr>
          <p:cNvPr id="52228" name="Rectangle 3"/>
          <p:cNvSpPr>
            <a:spLocks noGrp="1" noChangeArrowheads="1"/>
          </p:cNvSpPr>
          <p:nvPr>
            <p:ph sz="quarter" idx="1"/>
          </p:nvPr>
        </p:nvSpPr>
        <p:spPr/>
        <p:txBody>
          <a:bodyPr/>
          <a:lstStyle/>
          <a:p>
            <a:pPr marL="0" indent="0" defTabSz="962025">
              <a:lnSpc>
                <a:spcPct val="90000"/>
              </a:lnSpc>
              <a:buNone/>
            </a:pPr>
            <a:r>
              <a:rPr lang="en-GB" sz="2800" dirty="0" smtClean="0"/>
              <a:t>1 - Requirements reviews</a:t>
            </a:r>
          </a:p>
          <a:p>
            <a:pPr marL="1089025" lvl="1" indent="-479425" defTabSz="962025">
              <a:lnSpc>
                <a:spcPct val="90000"/>
              </a:lnSpc>
            </a:pPr>
            <a:r>
              <a:rPr lang="en-GB" sz="2400" dirty="0" smtClean="0"/>
              <a:t>Systematic manual analysis of the requirements.</a:t>
            </a:r>
          </a:p>
          <a:p>
            <a:pPr marL="0" indent="0" defTabSz="962025">
              <a:lnSpc>
                <a:spcPct val="90000"/>
              </a:lnSpc>
              <a:buNone/>
            </a:pPr>
            <a:endParaRPr lang="en-GB" sz="2800" dirty="0" smtClean="0"/>
          </a:p>
          <a:p>
            <a:pPr marL="0" indent="0" defTabSz="962025">
              <a:lnSpc>
                <a:spcPct val="90000"/>
              </a:lnSpc>
              <a:buNone/>
            </a:pPr>
            <a:r>
              <a:rPr lang="en-GB" sz="2800" dirty="0" smtClean="0"/>
              <a:t>2 - Prototyping</a:t>
            </a:r>
          </a:p>
          <a:p>
            <a:pPr marL="1089025" lvl="1" indent="-479425" defTabSz="962025">
              <a:lnSpc>
                <a:spcPct val="90000"/>
              </a:lnSpc>
            </a:pPr>
            <a:r>
              <a:rPr lang="en-GB" sz="2400" dirty="0" smtClean="0"/>
              <a:t>Using an executable model of the system to check requirements</a:t>
            </a:r>
            <a:r>
              <a:rPr lang="en-GB" sz="2400" dirty="0"/>
              <a:t>. (Covered in Chapter 2)</a:t>
            </a:r>
            <a:endParaRPr lang="en-GB" sz="2400" dirty="0" smtClean="0"/>
          </a:p>
          <a:p>
            <a:pPr marL="0" indent="0" defTabSz="962025">
              <a:lnSpc>
                <a:spcPct val="90000"/>
              </a:lnSpc>
              <a:buNone/>
            </a:pPr>
            <a:endParaRPr lang="en-GB" sz="2800" dirty="0" smtClean="0"/>
          </a:p>
          <a:p>
            <a:pPr marL="0" indent="0" defTabSz="962025">
              <a:lnSpc>
                <a:spcPct val="90000"/>
              </a:lnSpc>
              <a:buNone/>
            </a:pPr>
            <a:r>
              <a:rPr lang="en-GB" sz="2800" dirty="0" smtClean="0"/>
              <a:t>3 - Test-case generation</a:t>
            </a:r>
          </a:p>
          <a:p>
            <a:pPr marL="1089025" lvl="1" indent="-479425" defTabSz="962025">
              <a:lnSpc>
                <a:spcPct val="90000"/>
              </a:lnSpc>
            </a:pPr>
            <a:r>
              <a:rPr lang="en-GB" sz="2400" dirty="0" smtClean="0"/>
              <a:t>Requirements should be testable.</a:t>
            </a:r>
          </a:p>
          <a:p>
            <a:pPr marL="1089025" lvl="1" indent="-479425" defTabSz="962025">
              <a:lnSpc>
                <a:spcPct val="90000"/>
              </a:lnSpc>
            </a:pPr>
            <a:r>
              <a:rPr lang="en-GB" sz="2400" dirty="0" smtClean="0"/>
              <a:t>If a test is difficult or impossible to design, this usually means that the requirement will be difficult to implement and should be reconsidered.</a:t>
            </a:r>
          </a:p>
        </p:txBody>
      </p:sp>
      <p:sp>
        <p:nvSpPr>
          <p:cNvPr id="52226" name="Slide Number Placeholder 5"/>
          <p:cNvSpPr>
            <a:spLocks noGrp="1"/>
          </p:cNvSpPr>
          <p:nvPr>
            <p:ph type="sldNum" sz="quarter" idx="12"/>
          </p:nvPr>
        </p:nvSpPr>
        <p:spPr>
          <a:noFill/>
        </p:spPr>
        <p:txBody>
          <a:bodyPr/>
          <a:lstStyle/>
          <a:p>
            <a:fld id="{4D734866-E366-41F6-9CF2-9202B911B0F4}" type="slidenum">
              <a:rPr lang="ar-SA"/>
              <a:pPr/>
              <a:t>5</a:t>
            </a:fld>
            <a:endParaRPr lang="en-US"/>
          </a:p>
        </p:txBody>
      </p:sp>
      <p:sp>
        <p:nvSpPr>
          <p:cNvPr id="5"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B"/>
          <p:cNvSpPr/>
          <p:nvPr/>
        </p:nvSpPr>
        <p:spPr>
          <a:xfrm>
            <a:off x="12700" y="6718300"/>
            <a:ext cx="2556933"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5 of 15</a:t>
            </a:r>
            <a:endParaRPr lang="en-US" sz="1400" b="1">
              <a:solidFill>
                <a:srgbClr val="FFFFFF"/>
              </a:solidFill>
            </a:endParaRPr>
          </a:p>
        </p:txBody>
      </p:sp>
      <p:sp>
        <p:nvSpPr>
          <p:cNvPr id="11"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ection2"/>
          <p:cNvSpPr/>
          <p:nvPr/>
        </p:nvSpPr>
        <p:spPr>
          <a:xfrm>
            <a:off x="0" y="0"/>
            <a:ext cx="198673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Requirements Validation</a:t>
            </a:r>
            <a:endParaRPr lang="en-US" sz="1400" u="sng">
              <a:solidFill>
                <a:srgbClr val="17375E"/>
              </a:solidFill>
            </a:endParaRPr>
          </a:p>
        </p:txBody>
      </p:sp>
      <p:sp>
        <p:nvSpPr>
          <p:cNvPr id="13" name="section3"/>
          <p:cNvSpPr/>
          <p:nvPr/>
        </p:nvSpPr>
        <p:spPr>
          <a:xfrm>
            <a:off x="1981200" y="0"/>
            <a:ext cx="1936989"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Management</a:t>
            </a:r>
            <a:endParaRPr lang="en-US" sz="1200">
              <a:solidFill>
                <a:srgbClr val="FFFFFF"/>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GB" dirty="0"/>
              <a:t>Requirements </a:t>
            </a:r>
            <a:r>
              <a:rPr lang="en-GB" dirty="0" smtClean="0"/>
              <a:t>Management</a:t>
            </a:r>
            <a:endParaRPr lang="en-GB" dirty="0"/>
          </a:p>
        </p:txBody>
      </p:sp>
      <p:sp>
        <p:nvSpPr>
          <p:cNvPr id="55299" name="Rectangle 3"/>
          <p:cNvSpPr>
            <a:spLocks noGrp="1" noChangeArrowheads="1"/>
          </p:cNvSpPr>
          <p:nvPr>
            <p:ph sz="quarter" idx="1"/>
          </p:nvPr>
        </p:nvSpPr>
        <p:spPr/>
        <p:txBody>
          <a:bodyPr/>
          <a:lstStyle/>
          <a:p>
            <a:r>
              <a:rPr lang="en-GB" sz="2400" dirty="0" smtClean="0"/>
              <a:t>It is the </a:t>
            </a:r>
            <a:r>
              <a:rPr lang="en-GB" sz="2400" dirty="0"/>
              <a:t>process of managing changing </a:t>
            </a:r>
            <a:r>
              <a:rPr lang="en-GB" sz="2400" dirty="0" smtClean="0"/>
              <a:t/>
            </a:r>
            <a:br>
              <a:rPr lang="en-GB" sz="2400" dirty="0" smtClean="0"/>
            </a:br>
            <a:r>
              <a:rPr lang="en-GB" sz="2400" dirty="0" smtClean="0"/>
              <a:t>requirements </a:t>
            </a:r>
            <a:r>
              <a:rPr lang="en-GB" sz="2400" dirty="0"/>
              <a:t>during the requirements </a:t>
            </a:r>
            <a:r>
              <a:rPr lang="en-GB" sz="2400" dirty="0" smtClean="0"/>
              <a:t/>
            </a:r>
            <a:br>
              <a:rPr lang="en-GB" sz="2400" dirty="0" smtClean="0"/>
            </a:br>
            <a:r>
              <a:rPr lang="en-GB" sz="2400" dirty="0" smtClean="0"/>
              <a:t>engineering </a:t>
            </a:r>
            <a:r>
              <a:rPr lang="en-GB" sz="2400" dirty="0"/>
              <a:t>process and system development</a:t>
            </a:r>
            <a:r>
              <a:rPr lang="en-GB" sz="2400" dirty="0" smtClean="0"/>
              <a:t>.</a:t>
            </a:r>
          </a:p>
          <a:p>
            <a:endParaRPr lang="en-GB" sz="2400" dirty="0" smtClean="0"/>
          </a:p>
          <a:p>
            <a:r>
              <a:rPr lang="en-GB" sz="2400" dirty="0" smtClean="0"/>
              <a:t>New requirements emerge as a system is being developed and after it has gone into use.</a:t>
            </a:r>
          </a:p>
          <a:p>
            <a:endParaRPr lang="en-US" sz="2400" dirty="0" smtClean="0"/>
          </a:p>
          <a:p>
            <a:r>
              <a:rPr lang="en-US" sz="2400" dirty="0" smtClean="0"/>
              <a:t>You need to keep track of individual requirements and maintain links between dependent requirements so that you can assess the impact of requirements changes. You need to establish a formal process for making change proposals and linking these to system requirements.</a:t>
            </a:r>
            <a:r>
              <a:rPr lang="en-GB" sz="2400" dirty="0" smtClean="0"/>
              <a:t> </a:t>
            </a:r>
            <a:endParaRPr lang="en-GB" sz="2400" dirty="0"/>
          </a:p>
        </p:txBody>
      </p:sp>
      <p:sp>
        <p:nvSpPr>
          <p:cNvPr id="4" name="Slide Number Placeholder 3"/>
          <p:cNvSpPr>
            <a:spLocks noGrp="1"/>
          </p:cNvSpPr>
          <p:nvPr>
            <p:ph type="sldNum" sz="quarter" idx="12"/>
          </p:nvPr>
        </p:nvSpPr>
        <p:spPr/>
        <p:txBody>
          <a:bodyPr/>
          <a:lstStyle/>
          <a:p>
            <a:pPr>
              <a:defRPr/>
            </a:pPr>
            <a:fld id="{825F70CE-84E9-D04C-9B15-10C693AA0F2A}" type="slidenum">
              <a:rPr lang="en-US" smtClean="0"/>
              <a:pPr>
                <a:defRPr/>
              </a:pPr>
              <a:t>6</a:t>
            </a:fld>
            <a:endParaRPr lang="en-US"/>
          </a:p>
        </p:txBody>
      </p:sp>
      <p:grpSp>
        <p:nvGrpSpPr>
          <p:cNvPr id="5" name="Group 4"/>
          <p:cNvGrpSpPr/>
          <p:nvPr/>
        </p:nvGrpSpPr>
        <p:grpSpPr>
          <a:xfrm>
            <a:off x="6651608" y="533400"/>
            <a:ext cx="2263792" cy="1474666"/>
            <a:chOff x="5203650" y="328004"/>
            <a:chExt cx="3436923" cy="2238858"/>
          </a:xfrm>
        </p:grpSpPr>
        <p:sp>
          <p:nvSpPr>
            <p:cNvPr id="6" name="Horizontal Scroll 5"/>
            <p:cNvSpPr/>
            <p:nvPr/>
          </p:nvSpPr>
          <p:spPr>
            <a:xfrm>
              <a:off x="6131796" y="638504"/>
              <a:ext cx="2508777" cy="1371601"/>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600" dirty="0" smtClean="0"/>
                <a:t>4.7</a:t>
              </a:r>
              <a:endParaRPr lang="en-US" sz="3600" dirty="0"/>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9"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B"/>
          <p:cNvSpPr/>
          <p:nvPr/>
        </p:nvSpPr>
        <p:spPr>
          <a:xfrm>
            <a:off x="12700" y="6718300"/>
            <a:ext cx="30734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6 of 15</a:t>
            </a:r>
            <a:endParaRPr lang="en-US" sz="1400" b="1">
              <a:solidFill>
                <a:srgbClr val="FFFFFF"/>
              </a:solidFill>
            </a:endParaRPr>
          </a:p>
        </p:txBody>
      </p:sp>
      <p:sp>
        <p:nvSpPr>
          <p:cNvPr id="1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ection2"/>
          <p:cNvSpPr/>
          <p:nvPr/>
        </p:nvSpPr>
        <p:spPr>
          <a:xfrm>
            <a:off x="0" y="0"/>
            <a:ext cx="1727238"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Validation</a:t>
            </a:r>
            <a:endParaRPr lang="en-US" sz="1200">
              <a:solidFill>
                <a:srgbClr val="FFFFFF"/>
              </a:solidFill>
            </a:endParaRPr>
          </a:p>
        </p:txBody>
      </p:sp>
      <p:sp>
        <p:nvSpPr>
          <p:cNvPr id="17" name="section3"/>
          <p:cNvSpPr/>
          <p:nvPr/>
        </p:nvSpPr>
        <p:spPr>
          <a:xfrm>
            <a:off x="1727200" y="0"/>
            <a:ext cx="2228425"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Requirements Management</a:t>
            </a:r>
            <a:endParaRPr lang="en-US" sz="1400" u="sng">
              <a:solidFill>
                <a:srgbClr val="17375E"/>
              </a:solidFill>
            </a:endParaRPr>
          </a:p>
        </p:txBody>
      </p:sp>
    </p:spTree>
    <p:extLst>
      <p:ext uri="{BB962C8B-B14F-4D97-AF65-F5344CB8AC3E}">
        <p14:creationId xmlns:p14="http://schemas.microsoft.com/office/powerpoint/2010/main" val="6107914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eaLnBrk="1" hangingPunct="1"/>
            <a:r>
              <a:rPr lang="en-US" dirty="0" smtClean="0"/>
              <a:t>Requirements evolution</a:t>
            </a:r>
            <a:r>
              <a:rPr lang="en-GB" dirty="0" smtClean="0"/>
              <a:t> </a:t>
            </a:r>
            <a:endParaRPr lang="en-US" dirty="0" smtClean="0"/>
          </a:p>
        </p:txBody>
      </p:sp>
      <p:sp>
        <p:nvSpPr>
          <p:cNvPr id="5" name="Slide Number Placeholder 4"/>
          <p:cNvSpPr>
            <a:spLocks noGrp="1"/>
          </p:cNvSpPr>
          <p:nvPr>
            <p:ph type="sldNum" sz="quarter" idx="12"/>
          </p:nvPr>
        </p:nvSpPr>
        <p:spPr/>
        <p:txBody>
          <a:bodyPr/>
          <a:lstStyle/>
          <a:p>
            <a:pPr>
              <a:defRPr/>
            </a:pPr>
            <a:fld id="{825F70CE-84E9-D04C-9B15-10C693AA0F2A}" type="slidenum">
              <a:rPr lang="en-US" smtClean="0"/>
              <a:pPr>
                <a:defRPr/>
              </a:pPr>
              <a:t>7</a:t>
            </a:fld>
            <a:endParaRPr lang="en-US"/>
          </a:p>
        </p:txBody>
      </p:sp>
      <p:pic>
        <p:nvPicPr>
          <p:cNvPr id="4" name="Picture 3" descr="4.17 ReqEvolution.eps"/>
          <p:cNvPicPr>
            <a:picLocks noChangeAspect="1"/>
          </p:cNvPicPr>
          <p:nvPr/>
        </p:nvPicPr>
        <p:blipFill>
          <a:blip r:embed="rId2">
            <a:duotone>
              <a:prstClr val="black"/>
              <a:schemeClr val="accent1">
                <a:tint val="45000"/>
                <a:satMod val="400000"/>
              </a:schemeClr>
            </a:duotone>
          </a:blip>
          <a:stretch>
            <a:fillRect/>
          </a:stretch>
        </p:blipFill>
        <p:spPr>
          <a:xfrm>
            <a:off x="41048" y="5867400"/>
            <a:ext cx="1103296" cy="554214"/>
          </a:xfrm>
          <a:prstGeom prst="rect">
            <a:avLst/>
          </a:prstGeom>
        </p:spPr>
      </p:pic>
      <p:sp>
        <p:nvSpPr>
          <p:cNvPr id="13" name="Rectangle 12"/>
          <p:cNvSpPr/>
          <p:nvPr/>
        </p:nvSpPr>
        <p:spPr>
          <a:xfrm>
            <a:off x="1514407" y="1939545"/>
            <a:ext cx="2358145" cy="801825"/>
          </a:xfrm>
          <a:prstGeom prst="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t>Initial understanding of problem</a:t>
            </a:r>
            <a:endParaRPr lang="en-US" sz="1800" dirty="0"/>
          </a:p>
        </p:txBody>
      </p:sp>
      <p:sp>
        <p:nvSpPr>
          <p:cNvPr id="15" name="Rectangle 14"/>
          <p:cNvSpPr/>
          <p:nvPr/>
        </p:nvSpPr>
        <p:spPr>
          <a:xfrm>
            <a:off x="1515355" y="3689966"/>
            <a:ext cx="2358145" cy="647239"/>
          </a:xfrm>
          <a:prstGeom prst="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t>Initial requirements</a:t>
            </a:r>
            <a:endParaRPr lang="en-US" sz="1800" dirty="0"/>
          </a:p>
        </p:txBody>
      </p:sp>
      <p:cxnSp>
        <p:nvCxnSpPr>
          <p:cNvPr id="17" name="Straight Arrow Connector 17"/>
          <p:cNvCxnSpPr>
            <a:stCxn id="13" idx="2"/>
            <a:endCxn id="15" idx="0"/>
          </p:cNvCxnSpPr>
          <p:nvPr/>
        </p:nvCxnSpPr>
        <p:spPr>
          <a:xfrm rot="16200000" flipH="1">
            <a:off x="2219656" y="3215194"/>
            <a:ext cx="948596" cy="948"/>
          </a:xfrm>
          <a:prstGeom prst="bentConnector3">
            <a:avLst>
              <a:gd name="adj1" fmla="val 50000"/>
            </a:avLst>
          </a:prstGeom>
          <a:ln w="28575">
            <a:tailEnd type="triangle" w="lg" len="lg"/>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5" idx="3"/>
            <a:endCxn id="37" idx="4"/>
          </p:cNvCxnSpPr>
          <p:nvPr/>
        </p:nvCxnSpPr>
        <p:spPr>
          <a:xfrm flipV="1">
            <a:off x="3873500" y="2635733"/>
            <a:ext cx="1400971" cy="1377853"/>
          </a:xfrm>
          <a:prstGeom prst="bentConnector2">
            <a:avLst/>
          </a:prstGeom>
          <a:ln w="28575">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1346316" y="4572000"/>
            <a:ext cx="6730884" cy="0"/>
          </a:xfrm>
          <a:prstGeom prst="straightConnector1">
            <a:avLst/>
          </a:prstGeom>
          <a:ln w="28575">
            <a:tailEnd type="triangle" w="lg" len="lg"/>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219200" y="4736068"/>
            <a:ext cx="5562600" cy="369332"/>
          </a:xfrm>
          <a:prstGeom prst="rect">
            <a:avLst/>
          </a:prstGeom>
          <a:noFill/>
        </p:spPr>
        <p:txBody>
          <a:bodyPr wrap="square" rtlCol="0">
            <a:spAutoFit/>
          </a:bodyPr>
          <a:lstStyle/>
          <a:p>
            <a:pPr algn="ctr"/>
            <a:r>
              <a:rPr lang="en-US" sz="1800" b="1" dirty="0" smtClean="0"/>
              <a:t>Figure 4.17:</a:t>
            </a:r>
            <a:r>
              <a:rPr lang="en-US" sz="1800" dirty="0" smtClean="0"/>
              <a:t> Requirements Evolution</a:t>
            </a:r>
            <a:endParaRPr lang="en-US" sz="1800" dirty="0"/>
          </a:p>
        </p:txBody>
      </p:sp>
      <p:sp>
        <p:nvSpPr>
          <p:cNvPr id="28" name="Oval 27"/>
          <p:cNvSpPr/>
          <p:nvPr/>
        </p:nvSpPr>
        <p:spPr>
          <a:xfrm>
            <a:off x="9848873" y="2429387"/>
            <a:ext cx="185741" cy="19733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8940808" y="2427853"/>
            <a:ext cx="185741" cy="19733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8940808" y="1663696"/>
            <a:ext cx="185741" cy="19733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9828236" y="1663696"/>
            <a:ext cx="185741" cy="19733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8479454" y="1840879"/>
            <a:ext cx="92870" cy="986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8464715" y="2294732"/>
            <a:ext cx="92870" cy="986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10335391" y="2330263"/>
            <a:ext cx="92870" cy="986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10344235" y="1876410"/>
            <a:ext cx="92870" cy="986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p:cNvGrpSpPr/>
          <p:nvPr/>
        </p:nvGrpSpPr>
        <p:grpSpPr>
          <a:xfrm>
            <a:off x="4765986" y="1981200"/>
            <a:ext cx="2358145" cy="656067"/>
            <a:chOff x="4765986" y="1981200"/>
            <a:chExt cx="2358145" cy="656067"/>
          </a:xfrm>
        </p:grpSpPr>
        <p:sp>
          <p:nvSpPr>
            <p:cNvPr id="16" name="Rectangle 15"/>
            <p:cNvSpPr/>
            <p:nvPr/>
          </p:nvSpPr>
          <p:spPr>
            <a:xfrm>
              <a:off x="4765986" y="1981200"/>
              <a:ext cx="2358145" cy="647239"/>
            </a:xfrm>
            <a:prstGeom prst="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t>Changed understanding of problem</a:t>
              </a:r>
              <a:endParaRPr lang="en-US" sz="1800" dirty="0"/>
            </a:p>
          </p:txBody>
        </p:sp>
        <p:sp>
          <p:nvSpPr>
            <p:cNvPr id="36" name="Oval 35"/>
            <p:cNvSpPr/>
            <p:nvPr/>
          </p:nvSpPr>
          <p:spPr>
            <a:xfrm>
              <a:off x="6596059" y="2439934"/>
              <a:ext cx="185741" cy="19733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5181600" y="2438400"/>
              <a:ext cx="185741" cy="19733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 name="Group 39"/>
          <p:cNvGrpSpPr/>
          <p:nvPr/>
        </p:nvGrpSpPr>
        <p:grpSpPr>
          <a:xfrm>
            <a:off x="5449512" y="3689966"/>
            <a:ext cx="2358145" cy="654533"/>
            <a:chOff x="4765986" y="1981200"/>
            <a:chExt cx="2358145" cy="654533"/>
          </a:xfrm>
        </p:grpSpPr>
        <p:sp>
          <p:nvSpPr>
            <p:cNvPr id="41" name="Rectangle 40"/>
            <p:cNvSpPr/>
            <p:nvPr/>
          </p:nvSpPr>
          <p:spPr>
            <a:xfrm>
              <a:off x="4765986" y="1981200"/>
              <a:ext cx="2358145" cy="647239"/>
            </a:xfrm>
            <a:prstGeom prst="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t>Changed Requirements</a:t>
              </a:r>
              <a:endParaRPr lang="en-US" sz="1800" dirty="0"/>
            </a:p>
          </p:txBody>
        </p:sp>
        <p:sp>
          <p:nvSpPr>
            <p:cNvPr id="42" name="Oval 41"/>
            <p:cNvSpPr/>
            <p:nvPr/>
          </p:nvSpPr>
          <p:spPr>
            <a:xfrm>
              <a:off x="6596059" y="2134154"/>
              <a:ext cx="185741" cy="19733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5181600" y="2438400"/>
              <a:ext cx="185741" cy="19733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4" name="Straight Arrow Connector 17"/>
          <p:cNvCxnSpPr>
            <a:stCxn id="36" idx="3"/>
            <a:endCxn id="41" idx="0"/>
          </p:cNvCxnSpPr>
          <p:nvPr/>
        </p:nvCxnSpPr>
        <p:spPr>
          <a:xfrm rot="16200000" flipH="1">
            <a:off x="6085123" y="3146504"/>
            <a:ext cx="1081598" cy="5325"/>
          </a:xfrm>
          <a:prstGeom prst="bentConnector3">
            <a:avLst>
              <a:gd name="adj1" fmla="val 50000"/>
            </a:avLst>
          </a:prstGeom>
          <a:ln w="28575">
            <a:tailEnd type="triangle" w="lg" len="lg"/>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7132092" y="4572000"/>
            <a:ext cx="701853" cy="369332"/>
          </a:xfrm>
          <a:prstGeom prst="rect">
            <a:avLst/>
          </a:prstGeom>
          <a:noFill/>
        </p:spPr>
        <p:txBody>
          <a:bodyPr wrap="square" rtlCol="0">
            <a:spAutoFit/>
          </a:bodyPr>
          <a:lstStyle/>
          <a:p>
            <a:pPr algn="ctr"/>
            <a:r>
              <a:rPr lang="en-US" sz="1800" dirty="0" smtClean="0"/>
              <a:t>Time</a:t>
            </a:r>
            <a:endParaRPr lang="en-US" sz="1800" dirty="0"/>
          </a:p>
        </p:txBody>
      </p:sp>
      <p:sp>
        <p:nvSpPr>
          <p:cNvPr id="5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PB"/>
          <p:cNvSpPr/>
          <p:nvPr/>
        </p:nvSpPr>
        <p:spPr>
          <a:xfrm>
            <a:off x="12700" y="6718300"/>
            <a:ext cx="3589867"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7 of 15</a:t>
            </a:r>
            <a:endParaRPr lang="en-US" sz="1400" b="1">
              <a:solidFill>
                <a:srgbClr val="FFFFFF"/>
              </a:solidFill>
            </a:endParaRPr>
          </a:p>
        </p:txBody>
      </p:sp>
      <p:sp>
        <p:nvSpPr>
          <p:cNvPr id="5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section2"/>
          <p:cNvSpPr/>
          <p:nvPr/>
        </p:nvSpPr>
        <p:spPr>
          <a:xfrm>
            <a:off x="0" y="0"/>
            <a:ext cx="1727238"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Validation</a:t>
            </a:r>
            <a:endParaRPr lang="en-US" sz="1200">
              <a:solidFill>
                <a:srgbClr val="FFFFFF"/>
              </a:solidFill>
            </a:endParaRPr>
          </a:p>
        </p:txBody>
      </p:sp>
      <p:sp>
        <p:nvSpPr>
          <p:cNvPr id="56" name="section3"/>
          <p:cNvSpPr/>
          <p:nvPr/>
        </p:nvSpPr>
        <p:spPr>
          <a:xfrm>
            <a:off x="1727200" y="0"/>
            <a:ext cx="2228425"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Requirements Management</a:t>
            </a:r>
            <a:endParaRPr lang="en-US" sz="1400" u="sng">
              <a:solidFill>
                <a:srgbClr val="17375E"/>
              </a:solidFill>
            </a:endParaRPr>
          </a:p>
        </p:txBody>
      </p:sp>
    </p:spTree>
    <p:extLst>
      <p:ext uri="{BB962C8B-B14F-4D97-AF65-F5344CB8AC3E}">
        <p14:creationId xmlns:p14="http://schemas.microsoft.com/office/powerpoint/2010/main" val="14078563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Changing requirements</a:t>
            </a:r>
            <a:endParaRPr lang="en-US" dirty="0"/>
          </a:p>
        </p:txBody>
      </p:sp>
      <p:sp>
        <p:nvSpPr>
          <p:cNvPr id="3" name="Content Placeholder 2"/>
          <p:cNvSpPr>
            <a:spLocks noGrp="1"/>
          </p:cNvSpPr>
          <p:nvPr>
            <p:ph sz="quarter" idx="1"/>
          </p:nvPr>
        </p:nvSpPr>
        <p:spPr/>
        <p:txBody>
          <a:bodyPr/>
          <a:lstStyle/>
          <a:p>
            <a:r>
              <a:rPr lang="en-US" dirty="0" smtClean="0"/>
              <a:t>The business and technical environment of the system always changes after installation. </a:t>
            </a:r>
          </a:p>
          <a:p>
            <a:pPr lvl="1"/>
            <a:r>
              <a:rPr lang="en-US" dirty="0" smtClean="0"/>
              <a:t>New hardware may be introduced, it may be necessary to interface the system with other systems, business priorities may change (with consequent changes in the system support required), and new legislation and regulations may be introduced that the system must necessarily abide by. </a:t>
            </a:r>
            <a:endParaRPr lang="en-GB" dirty="0" smtClean="0"/>
          </a:p>
          <a:p>
            <a:endParaRPr lang="en-GB" dirty="0" smtClean="0"/>
          </a:p>
          <a:p>
            <a:endParaRPr lang="en-US" dirty="0"/>
          </a:p>
        </p:txBody>
      </p:sp>
      <p:sp>
        <p:nvSpPr>
          <p:cNvPr id="5" name="Slide Number Placeholder 4"/>
          <p:cNvSpPr>
            <a:spLocks noGrp="1"/>
          </p:cNvSpPr>
          <p:nvPr>
            <p:ph type="sldNum" sz="quarter" idx="12"/>
          </p:nvPr>
        </p:nvSpPr>
        <p:spPr/>
        <p:txBody>
          <a:bodyPr/>
          <a:lstStyle/>
          <a:p>
            <a:pPr>
              <a:defRPr/>
            </a:pPr>
            <a:fld id="{825F70CE-84E9-D04C-9B15-10C693AA0F2A}" type="slidenum">
              <a:rPr lang="en-US" smtClean="0"/>
              <a:pPr>
                <a:defRPr/>
              </a:pPr>
              <a:t>8</a:t>
            </a:fld>
            <a:endParaRPr lang="en-US"/>
          </a:p>
        </p:txBody>
      </p:sp>
      <p:sp>
        <p:nvSpPr>
          <p:cNvPr id="8"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B"/>
          <p:cNvSpPr/>
          <p:nvPr/>
        </p:nvSpPr>
        <p:spPr>
          <a:xfrm>
            <a:off x="12700" y="6718300"/>
            <a:ext cx="4106333"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8 of 15</a:t>
            </a:r>
            <a:endParaRPr lang="en-US" sz="1400" b="1">
              <a:solidFill>
                <a:srgbClr val="FFFFFF"/>
              </a:solidFill>
            </a:endParaRPr>
          </a:p>
        </p:txBody>
      </p:sp>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0" y="0"/>
            <a:ext cx="1727238"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Validation</a:t>
            </a:r>
            <a:endParaRPr lang="en-US" sz="1200">
              <a:solidFill>
                <a:srgbClr val="FFFFFF"/>
              </a:solidFill>
            </a:endParaRPr>
          </a:p>
        </p:txBody>
      </p:sp>
      <p:sp>
        <p:nvSpPr>
          <p:cNvPr id="16" name="section3"/>
          <p:cNvSpPr/>
          <p:nvPr/>
        </p:nvSpPr>
        <p:spPr>
          <a:xfrm>
            <a:off x="1727200" y="0"/>
            <a:ext cx="2228425"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Requirements Management</a:t>
            </a:r>
            <a:endParaRPr lang="en-US" sz="1400" u="sng">
              <a:solidFill>
                <a:srgbClr val="17375E"/>
              </a:solidFill>
            </a:endParaRPr>
          </a:p>
        </p:txBody>
      </p:sp>
    </p:spTree>
    <p:extLst>
      <p:ext uri="{BB962C8B-B14F-4D97-AF65-F5344CB8AC3E}">
        <p14:creationId xmlns:p14="http://schemas.microsoft.com/office/powerpoint/2010/main" val="16894295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Changing requirements</a:t>
            </a:r>
            <a:endParaRPr lang="en-US" dirty="0"/>
          </a:p>
        </p:txBody>
      </p:sp>
      <p:sp>
        <p:nvSpPr>
          <p:cNvPr id="3" name="Content Placeholder 2"/>
          <p:cNvSpPr>
            <a:spLocks noGrp="1"/>
          </p:cNvSpPr>
          <p:nvPr>
            <p:ph sz="quarter" idx="1"/>
          </p:nvPr>
        </p:nvSpPr>
        <p:spPr/>
        <p:txBody>
          <a:bodyPr/>
          <a:lstStyle/>
          <a:p>
            <a:r>
              <a:rPr lang="en-US" dirty="0" smtClean="0"/>
              <a:t>The people who pay for a system and the users of that system are rarely the same people. </a:t>
            </a:r>
          </a:p>
          <a:p>
            <a:pPr lvl="1"/>
            <a:r>
              <a:rPr lang="en-US" dirty="0" smtClean="0"/>
              <a:t>System customers impose requirements because of organizational and budgetary constraints. These may conflict with end-user requirements and, after delivery, new features may have to be added for user support if the system is to meet its goals.</a:t>
            </a:r>
            <a:endParaRPr lang="en-GB" dirty="0" smtClean="0"/>
          </a:p>
          <a:p>
            <a:endParaRPr lang="en-GB" dirty="0" smtClean="0"/>
          </a:p>
          <a:p>
            <a:endParaRPr lang="en-US" dirty="0"/>
          </a:p>
        </p:txBody>
      </p:sp>
      <p:sp>
        <p:nvSpPr>
          <p:cNvPr id="5" name="Slide Number Placeholder 4"/>
          <p:cNvSpPr>
            <a:spLocks noGrp="1"/>
          </p:cNvSpPr>
          <p:nvPr>
            <p:ph type="sldNum" sz="quarter" idx="12"/>
          </p:nvPr>
        </p:nvSpPr>
        <p:spPr/>
        <p:txBody>
          <a:bodyPr/>
          <a:lstStyle/>
          <a:p>
            <a:pPr>
              <a:defRPr/>
            </a:pPr>
            <a:fld id="{825F70CE-84E9-D04C-9B15-10C693AA0F2A}" type="slidenum">
              <a:rPr lang="en-US" smtClean="0"/>
              <a:pPr>
                <a:defRPr/>
              </a:pPr>
              <a:t>9</a:t>
            </a:fld>
            <a:endParaRPr lang="en-US"/>
          </a:p>
        </p:txBody>
      </p:sp>
      <p:sp>
        <p:nvSpPr>
          <p:cNvPr id="8"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B"/>
          <p:cNvSpPr/>
          <p:nvPr/>
        </p:nvSpPr>
        <p:spPr>
          <a:xfrm>
            <a:off x="12700" y="6718300"/>
            <a:ext cx="46228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9 of 15</a:t>
            </a:r>
            <a:endParaRPr lang="en-US" sz="1400" b="1">
              <a:solidFill>
                <a:srgbClr val="FFFFFF"/>
              </a:solidFill>
            </a:endParaRPr>
          </a:p>
        </p:txBody>
      </p:sp>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0" y="0"/>
            <a:ext cx="1727238"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Validation</a:t>
            </a:r>
            <a:endParaRPr lang="en-US" sz="1200">
              <a:solidFill>
                <a:srgbClr val="FFFFFF"/>
              </a:solidFill>
            </a:endParaRPr>
          </a:p>
        </p:txBody>
      </p:sp>
      <p:sp>
        <p:nvSpPr>
          <p:cNvPr id="16" name="section3"/>
          <p:cNvSpPr/>
          <p:nvPr/>
        </p:nvSpPr>
        <p:spPr>
          <a:xfrm>
            <a:off x="1727200" y="0"/>
            <a:ext cx="2228425"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Requirements Management</a:t>
            </a:r>
            <a:endParaRPr lang="en-US" sz="1400" u="sng">
              <a:solidFill>
                <a:srgbClr val="17375E"/>
              </a:solidFill>
            </a:endParaRPr>
          </a:p>
        </p:txBody>
      </p:sp>
    </p:spTree>
    <p:extLst>
      <p:ext uri="{BB962C8B-B14F-4D97-AF65-F5344CB8AC3E}">
        <p14:creationId xmlns:p14="http://schemas.microsoft.com/office/powerpoint/2010/main" val="168942952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WE205 2011-09-26 (with Tabs)">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SWE205 2011-09-26 (with Tabs)</Template>
  <TotalTime>2645</TotalTime>
  <Words>811</Words>
  <Application>Microsoft Office PowerPoint</Application>
  <PresentationFormat>On-screen Show (4:3)</PresentationFormat>
  <Paragraphs>164</Paragraphs>
  <Slides>15</Slides>
  <Notes>4</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SWE205 2011-09-26 (with Tabs)</vt:lpstr>
      <vt:lpstr>Lecture – 13: Requirements Validation and Management  </vt:lpstr>
      <vt:lpstr>Review</vt:lpstr>
      <vt:lpstr>Requirements validation</vt:lpstr>
      <vt:lpstr>Requirements checking</vt:lpstr>
      <vt:lpstr>Requirements validation techniques</vt:lpstr>
      <vt:lpstr>Requirements Management</vt:lpstr>
      <vt:lpstr>Requirements evolution </vt:lpstr>
      <vt:lpstr>Changing requirements</vt:lpstr>
      <vt:lpstr>Changing requirements</vt:lpstr>
      <vt:lpstr>Changing requirements</vt:lpstr>
      <vt:lpstr>Requirements management planning</vt:lpstr>
      <vt:lpstr>Requirements change management</vt:lpstr>
      <vt:lpstr>Requirements change management </vt:lpstr>
      <vt:lpstr>Key points</vt:lpstr>
      <vt:lpstr>Next Lecture</vt:lpstr>
    </vt:vector>
  </TitlesOfParts>
  <Company>khalidm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khalidm</dc:creator>
  <cp:lastModifiedBy>Khalid Aljasser</cp:lastModifiedBy>
  <cp:revision>324</cp:revision>
  <cp:lastPrinted>2011-04-16T06:14:52Z</cp:lastPrinted>
  <dcterms:created xsi:type="dcterms:W3CDTF">2008-10-05T15:17:56Z</dcterms:created>
  <dcterms:modified xsi:type="dcterms:W3CDTF">2011-10-09T14:35:23Z</dcterms:modified>
</cp:coreProperties>
</file>